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300" r:id="rId24"/>
    <p:sldId id="302" r:id="rId25"/>
    <p:sldId id="303" r:id="rId26"/>
    <p:sldId id="295" r:id="rId27"/>
    <p:sldId id="315" r:id="rId28"/>
    <p:sldId id="316" r:id="rId29"/>
    <p:sldId id="322" r:id="rId30"/>
    <p:sldId id="298" r:id="rId31"/>
    <p:sldId id="307" r:id="rId32"/>
    <p:sldId id="309" r:id="rId33"/>
    <p:sldId id="306" r:id="rId34"/>
    <p:sldId id="305" r:id="rId35"/>
    <p:sldId id="319" r:id="rId36"/>
    <p:sldId id="320" r:id="rId37"/>
    <p:sldId id="321" r:id="rId38"/>
    <p:sldId id="289" r:id="rId39"/>
    <p:sldId id="290" r:id="rId40"/>
    <p:sldId id="291" r:id="rId41"/>
    <p:sldId id="292" r:id="rId42"/>
    <p:sldId id="293" r:id="rId43"/>
    <p:sldId id="279" r:id="rId44"/>
    <p:sldId id="280" r:id="rId45"/>
    <p:sldId id="281" r:id="rId46"/>
    <p:sldId id="282" r:id="rId47"/>
    <p:sldId id="311" r:id="rId48"/>
    <p:sldId id="312" r:id="rId49"/>
    <p:sldId id="314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5789" autoAdjust="0"/>
    <p:restoredTop sz="82070" autoAdjust="0"/>
  </p:normalViewPr>
  <p:slideViewPr>
    <p:cSldViewPr snapToGrid="0">
      <p:cViewPr varScale="1">
        <p:scale>
          <a:sx n="59" d="100"/>
          <a:sy n="59" d="100"/>
        </p:scale>
        <p:origin x="10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media/image1.jpeg>
</file>

<file path=ppt/media/image10.png>
</file>

<file path=ppt/media/image11.wmf>
</file>

<file path=ppt/media/image12.wmf>
</file>

<file path=ppt/media/image13.wm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80.png>
</file>

<file path=ppt/media/image39.jpeg>
</file>

<file path=ppt/media/image39.png>
</file>

<file path=ppt/media/image390.png>
</file>

<file path=ppt/media/image4.jpeg>
</file>

<file path=ppt/media/image40.jpg>
</file>

<file path=ppt/media/image40.png>
</file>

<file path=ppt/media/image41.jp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6.png>
</file>

<file path=ppt/media/image47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eg>
</file>

<file path=ppt/media/image57.png>
</file>

<file path=ppt/media/image58.png>
</file>

<file path=ppt/media/image59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259A7-5386-49FD-83B9-BAD415B9CFAA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F9E8A1-852F-4483-B97B-027903F81B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1524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ACDAE2-1044-44AA-8E16-BB9FD2E2B3CC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0380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dirty="0">
                <a:solidFill>
                  <a:srgbClr val="575651"/>
                </a:solidFill>
                <a:latin typeface="Roboto"/>
              </a:rPr>
              <a:t>The color/grayscale features are clustered because the </a:t>
            </a:r>
            <a:r>
              <a:rPr lang="en-US" altLang="zh-TW" sz="1200" dirty="0" err="1">
                <a:solidFill>
                  <a:srgbClr val="575651"/>
                </a:solidFill>
                <a:latin typeface="Roboto"/>
              </a:rPr>
              <a:t>AlexNet</a:t>
            </a:r>
            <a:r>
              <a:rPr lang="en-US" altLang="zh-TW" sz="1200" dirty="0">
                <a:solidFill>
                  <a:srgbClr val="575651"/>
                </a:solidFill>
                <a:latin typeface="Roboto"/>
              </a:rPr>
              <a:t> contains two separate streams of processing, and an apparent consequence of this architecture is that one stream develops high-frequency grayscale features and the other low-frequency color features</a:t>
            </a:r>
          </a:p>
          <a:p>
            <a:endParaRPr lang="en-US" altLang="zh-TW" sz="1200" dirty="0">
              <a:solidFill>
                <a:srgbClr val="575651"/>
              </a:solidFill>
              <a:latin typeface="Roboto"/>
            </a:endParaRPr>
          </a:p>
          <a:p>
            <a:endParaRPr lang="en-US" altLang="zh-TW" sz="1200" dirty="0">
              <a:solidFill>
                <a:srgbClr val="575651"/>
              </a:solidFill>
              <a:latin typeface="Roboto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>
                <a:solidFill>
                  <a:srgbClr val="575651"/>
                </a:solidFill>
                <a:latin typeface="Roboto"/>
              </a:rPr>
              <a:t>Typical-looking filters on the first CONV layer (left), and the 2nd CONV layer (right) of a trained </a:t>
            </a:r>
            <a:r>
              <a:rPr lang="en-US" altLang="zh-TW" sz="1200" dirty="0" err="1">
                <a:solidFill>
                  <a:srgbClr val="575651"/>
                </a:solidFill>
                <a:latin typeface="Roboto"/>
              </a:rPr>
              <a:t>AlexNet</a:t>
            </a:r>
            <a:r>
              <a:rPr lang="en-US" altLang="zh-TW" sz="1200" dirty="0">
                <a:solidFill>
                  <a:srgbClr val="575651"/>
                </a:solidFill>
                <a:latin typeface="Roboto"/>
              </a:rPr>
              <a:t>. Notice that the first-layer weights are very nice and smooth, indicating nicely converged network. </a:t>
            </a:r>
            <a:endParaRPr lang="zh-TW" altLang="en-US" sz="1200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F9E8A1-852F-4483-B97B-027903F81BE5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2746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>
                <a:solidFill>
                  <a:srgbClr val="575651"/>
                </a:solidFill>
                <a:latin typeface="Roboto"/>
              </a:rPr>
              <a:t>From “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rcnn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altLang="zh-TW" sz="1200" dirty="0">
              <a:solidFill>
                <a:srgbClr val="575651"/>
              </a:solidFill>
              <a:latin typeface="Roboto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>
              <a:solidFill>
                <a:srgbClr val="575651"/>
              </a:solidFill>
              <a:latin typeface="Roboto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>
                <a:solidFill>
                  <a:srgbClr val="575651"/>
                </a:solidFill>
                <a:latin typeface="Roboto"/>
              </a:rPr>
              <a:t>Maximally activating images for some POOL5 (5th pool layer) neurons of an </a:t>
            </a:r>
            <a:r>
              <a:rPr lang="en-US" altLang="zh-TW" sz="1200" dirty="0" err="1">
                <a:solidFill>
                  <a:srgbClr val="575651"/>
                </a:solidFill>
                <a:latin typeface="Roboto"/>
              </a:rPr>
              <a:t>AlexNet</a:t>
            </a:r>
            <a:r>
              <a:rPr lang="en-US" altLang="zh-TW" sz="1200" dirty="0">
                <a:solidFill>
                  <a:srgbClr val="575651"/>
                </a:solidFill>
                <a:latin typeface="Roboto"/>
              </a:rPr>
              <a:t>. The activation values and the receptive field of the particular neuron are shown in white. (In particular, note that the POOL5 neurons are a function of a relatively large portion of the input image!) It can be seen that some neurons are responsive to upper bodies, text, or specular highlights.</a:t>
            </a:r>
            <a:endParaRPr lang="zh-TW" altLang="en-US" sz="1200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F9E8A1-852F-4483-B97B-027903F81BE5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25595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http://speech.ee.ntu.edu.tw/dokuwiki/lib/exe/fetch.php?media=speech:meeting:paper_report:paper_report_2015-08-12.pdf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F9E8A1-852F-4483-B97B-027903F81BE5}" type="slidenum">
              <a:rPr lang="zh-TW" altLang="en-US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48936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Very good example for </a:t>
            </a:r>
            <a:r>
              <a:rPr lang="en-US" altLang="zh-TW" dirty="0" err="1"/>
              <a:t>desing</a:t>
            </a:r>
            <a:r>
              <a:rPr lang="en-US" altLang="zh-TW" dirty="0"/>
              <a:t> your network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ACDAE2-1044-44AA-8E16-BB9FD2E2B3CC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7745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3538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9711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9166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961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2844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1131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0729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896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732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9041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5452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3785C-54C5-4D8B-B184-EB6FE456442F}" type="datetimeFigureOut">
              <a:rPr lang="zh-TW" altLang="en-US" smtClean="0"/>
              <a:t>2017/4/6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8D6659-2584-4F41-9346-BD823C0400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4171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image" Target="../media/image14.png"/><Relationship Id="rId7" Type="http://schemas.openxmlformats.org/officeDocument/2006/relationships/image" Target="../media/image1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13.w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4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5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0.png"/><Relationship Id="rId4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Convolutional </a:t>
            </a:r>
            <a:br>
              <a:rPr lang="en-US" altLang="zh-TW" dirty="0"/>
            </a:br>
            <a:r>
              <a:rPr lang="en-US" altLang="zh-TW" dirty="0"/>
              <a:t>Neural Network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/>
              <a:t>Hung-yi Lee</a:t>
            </a:r>
            <a:endParaRPr lang="zh-TW" altLang="en-US" sz="48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1497837" y="5517528"/>
            <a:ext cx="6148325" cy="95410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Can the network be simplified by considering the properties of images?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026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CNN – Convolution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</p:nvPr>
        </p:nvGraphicFramePr>
        <p:xfrm>
          <a:off x="985111" y="2399062"/>
          <a:ext cx="287397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8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1248583" y="5388970"/>
            <a:ext cx="234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6 x 6 image</a:t>
            </a:r>
            <a:endParaRPr lang="zh-TW" altLang="en-US" sz="240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/>
          </p:nvPr>
        </p:nvGraphicFramePr>
        <p:xfrm>
          <a:off x="5563892" y="478405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字方塊 6"/>
          <p:cNvSpPr txBox="1"/>
          <p:nvPr/>
        </p:nvSpPr>
        <p:spPr>
          <a:xfrm>
            <a:off x="7186046" y="933372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1</a:t>
            </a:r>
            <a:endParaRPr lang="zh-TW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985111" y="2399062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4722062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13" name="橢圓 12"/>
          <p:cNvSpPr/>
          <p:nvPr/>
        </p:nvSpPr>
        <p:spPr>
          <a:xfrm>
            <a:off x="5563891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28" name="矩形 27"/>
          <p:cNvSpPr/>
          <p:nvPr/>
        </p:nvSpPr>
        <p:spPr>
          <a:xfrm>
            <a:off x="1963015" y="2399062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/>
          <p:cNvSpPr/>
          <p:nvPr/>
        </p:nvSpPr>
        <p:spPr>
          <a:xfrm>
            <a:off x="1167364" y="1732534"/>
            <a:ext cx="14475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If s</a:t>
            </a:r>
            <a:r>
              <a:rPr lang="zh-TW" altLang="en-US" sz="2400" dirty="0"/>
              <a:t>tride</a:t>
            </a:r>
            <a:r>
              <a:rPr lang="en-US" altLang="zh-TW" sz="2400" dirty="0"/>
              <a:t>=2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5202911" y="4481651"/>
            <a:ext cx="29722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We set s</a:t>
            </a:r>
            <a:r>
              <a:rPr lang="zh-TW" altLang="en-US" sz="2400" dirty="0"/>
              <a:t>tride</a:t>
            </a:r>
            <a:r>
              <a:rPr lang="en-US" altLang="zh-TW" sz="2400" dirty="0"/>
              <a:t>=1 below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9828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2" grpId="0" animBg="1"/>
      <p:bldP spid="13" grpId="0" animBg="1"/>
      <p:bldP spid="28" grpId="0" animBg="1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CNN – Convolution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</p:nvPr>
        </p:nvGraphicFramePr>
        <p:xfrm>
          <a:off x="985111" y="2399062"/>
          <a:ext cx="287397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8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1248583" y="5388970"/>
            <a:ext cx="234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6 x 6 image</a:t>
            </a:r>
            <a:endParaRPr lang="zh-TW" altLang="en-US" sz="240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/>
          </p:nvPr>
        </p:nvGraphicFramePr>
        <p:xfrm>
          <a:off x="5563892" y="478405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字方塊 6"/>
          <p:cNvSpPr txBox="1"/>
          <p:nvPr/>
        </p:nvSpPr>
        <p:spPr>
          <a:xfrm>
            <a:off x="7186046" y="933372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1</a:t>
            </a:r>
            <a:endParaRPr lang="zh-TW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985111" y="2399062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4722062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13" name="橢圓 12"/>
          <p:cNvSpPr/>
          <p:nvPr/>
        </p:nvSpPr>
        <p:spPr>
          <a:xfrm>
            <a:off x="5563891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14" name="橢圓 13"/>
          <p:cNvSpPr/>
          <p:nvPr/>
        </p:nvSpPr>
        <p:spPr>
          <a:xfrm>
            <a:off x="6405720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15" name="橢圓 14"/>
          <p:cNvSpPr/>
          <p:nvPr/>
        </p:nvSpPr>
        <p:spPr>
          <a:xfrm>
            <a:off x="7247549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16" name="橢圓 15"/>
          <p:cNvSpPr/>
          <p:nvPr/>
        </p:nvSpPr>
        <p:spPr>
          <a:xfrm>
            <a:off x="4722062" y="35880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17" name="橢圓 16"/>
          <p:cNvSpPr/>
          <p:nvPr/>
        </p:nvSpPr>
        <p:spPr>
          <a:xfrm>
            <a:off x="5563891" y="35880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18" name="橢圓 17"/>
          <p:cNvSpPr/>
          <p:nvPr/>
        </p:nvSpPr>
        <p:spPr>
          <a:xfrm>
            <a:off x="6405720" y="35880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19" name="橢圓 18"/>
          <p:cNvSpPr/>
          <p:nvPr/>
        </p:nvSpPr>
        <p:spPr>
          <a:xfrm>
            <a:off x="7247549" y="35880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20" name="橢圓 19"/>
          <p:cNvSpPr/>
          <p:nvPr/>
        </p:nvSpPr>
        <p:spPr>
          <a:xfrm>
            <a:off x="4722062" y="44458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21" name="橢圓 20"/>
          <p:cNvSpPr/>
          <p:nvPr/>
        </p:nvSpPr>
        <p:spPr>
          <a:xfrm>
            <a:off x="5563891" y="44458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22" name="橢圓 21"/>
          <p:cNvSpPr/>
          <p:nvPr/>
        </p:nvSpPr>
        <p:spPr>
          <a:xfrm>
            <a:off x="6405720" y="44458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23" name="橢圓 22"/>
          <p:cNvSpPr/>
          <p:nvPr/>
        </p:nvSpPr>
        <p:spPr>
          <a:xfrm>
            <a:off x="7247549" y="44458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24" name="橢圓 23"/>
          <p:cNvSpPr/>
          <p:nvPr/>
        </p:nvSpPr>
        <p:spPr>
          <a:xfrm>
            <a:off x="4732036" y="5259802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25" name="橢圓 24"/>
          <p:cNvSpPr/>
          <p:nvPr/>
        </p:nvSpPr>
        <p:spPr>
          <a:xfrm>
            <a:off x="5563891" y="52459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-2</a:t>
            </a:r>
            <a:endParaRPr lang="zh-TW" altLang="en-US" sz="2400" dirty="0"/>
          </a:p>
        </p:txBody>
      </p:sp>
      <p:sp>
        <p:nvSpPr>
          <p:cNvPr id="26" name="橢圓 25"/>
          <p:cNvSpPr/>
          <p:nvPr/>
        </p:nvSpPr>
        <p:spPr>
          <a:xfrm>
            <a:off x="6405720" y="52459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-2</a:t>
            </a:r>
            <a:endParaRPr lang="zh-TW" altLang="en-US" sz="2400" dirty="0"/>
          </a:p>
        </p:txBody>
      </p:sp>
      <p:sp>
        <p:nvSpPr>
          <p:cNvPr id="27" name="橢圓 26"/>
          <p:cNvSpPr/>
          <p:nvPr/>
        </p:nvSpPr>
        <p:spPr>
          <a:xfrm>
            <a:off x="7247549" y="52459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28" name="矩形 27"/>
          <p:cNvSpPr/>
          <p:nvPr/>
        </p:nvSpPr>
        <p:spPr>
          <a:xfrm>
            <a:off x="1484714" y="2399062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28"/>
          <p:cNvSpPr/>
          <p:nvPr/>
        </p:nvSpPr>
        <p:spPr>
          <a:xfrm>
            <a:off x="1930824" y="2402206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矩形 29"/>
          <p:cNvSpPr/>
          <p:nvPr/>
        </p:nvSpPr>
        <p:spPr>
          <a:xfrm>
            <a:off x="2432953" y="2405350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30"/>
          <p:cNvSpPr/>
          <p:nvPr/>
        </p:nvSpPr>
        <p:spPr>
          <a:xfrm>
            <a:off x="985111" y="2810239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/>
          <p:cNvSpPr/>
          <p:nvPr/>
        </p:nvSpPr>
        <p:spPr>
          <a:xfrm>
            <a:off x="1167364" y="1732534"/>
            <a:ext cx="12071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s</a:t>
            </a:r>
            <a:r>
              <a:rPr lang="zh-TW" altLang="en-US" sz="2400" dirty="0"/>
              <a:t>tride</a:t>
            </a:r>
            <a:r>
              <a:rPr lang="en-US" altLang="zh-TW" sz="2400" dirty="0"/>
              <a:t>=1</a:t>
            </a:r>
            <a:endParaRPr lang="zh-TW" altLang="en-US" sz="2400" dirty="0"/>
          </a:p>
        </p:txBody>
      </p:sp>
      <p:sp>
        <p:nvSpPr>
          <p:cNvPr id="32" name="矩形 31"/>
          <p:cNvSpPr/>
          <p:nvPr/>
        </p:nvSpPr>
        <p:spPr>
          <a:xfrm>
            <a:off x="2432953" y="3767518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5563890" y="478405"/>
            <a:ext cx="524489" cy="454967"/>
          </a:xfrm>
          <a:prstGeom prst="rect">
            <a:avLst/>
          </a:prstGeom>
          <a:noFill/>
          <a:ln w="762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35"/>
          <p:cNvSpPr/>
          <p:nvPr/>
        </p:nvSpPr>
        <p:spPr>
          <a:xfrm>
            <a:off x="6120535" y="936720"/>
            <a:ext cx="524489" cy="454967"/>
          </a:xfrm>
          <a:prstGeom prst="rect">
            <a:avLst/>
          </a:prstGeom>
          <a:noFill/>
          <a:ln w="762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36"/>
          <p:cNvSpPr/>
          <p:nvPr/>
        </p:nvSpPr>
        <p:spPr>
          <a:xfrm>
            <a:off x="6645024" y="1405708"/>
            <a:ext cx="524489" cy="454967"/>
          </a:xfrm>
          <a:prstGeom prst="rect">
            <a:avLst/>
          </a:prstGeom>
          <a:noFill/>
          <a:ln w="762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0" name="直線接點 9"/>
          <p:cNvCxnSpPr/>
          <p:nvPr/>
        </p:nvCxnSpPr>
        <p:spPr>
          <a:xfrm>
            <a:off x="5563890" y="478405"/>
            <a:ext cx="1605623" cy="138227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4713060" y="2785871"/>
            <a:ext cx="729002" cy="708265"/>
          </a:xfrm>
          <a:prstGeom prst="rect">
            <a:avLst/>
          </a:prstGeom>
          <a:noFill/>
          <a:ln w="762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 38"/>
          <p:cNvSpPr/>
          <p:nvPr/>
        </p:nvSpPr>
        <p:spPr>
          <a:xfrm>
            <a:off x="4732036" y="5262585"/>
            <a:ext cx="729002" cy="708265"/>
          </a:xfrm>
          <a:prstGeom prst="rect">
            <a:avLst/>
          </a:prstGeom>
          <a:noFill/>
          <a:ln w="762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矩形 39"/>
          <p:cNvSpPr/>
          <p:nvPr/>
        </p:nvSpPr>
        <p:spPr>
          <a:xfrm>
            <a:off x="5599875" y="6046055"/>
            <a:ext cx="1581687" cy="50547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Property 2</a:t>
            </a:r>
            <a:endParaRPr lang="zh-TW" altLang="en-US" sz="2400" dirty="0"/>
          </a:p>
        </p:txBody>
      </p:sp>
      <p:cxnSp>
        <p:nvCxnSpPr>
          <p:cNvPr id="41" name="直線接點 40"/>
          <p:cNvCxnSpPr/>
          <p:nvPr/>
        </p:nvCxnSpPr>
        <p:spPr>
          <a:xfrm>
            <a:off x="929397" y="2425786"/>
            <a:ext cx="1605623" cy="138227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接點 41"/>
          <p:cNvCxnSpPr/>
          <p:nvPr/>
        </p:nvCxnSpPr>
        <p:spPr>
          <a:xfrm>
            <a:off x="880630" y="3761564"/>
            <a:ext cx="1605623" cy="138227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727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8" grpId="0" animBg="1"/>
      <p:bldP spid="36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CNN – Convolution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</p:nvPr>
        </p:nvGraphicFramePr>
        <p:xfrm>
          <a:off x="985111" y="2399062"/>
          <a:ext cx="287397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8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1248583" y="5388970"/>
            <a:ext cx="234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6 x 6 image</a:t>
            </a:r>
            <a:endParaRPr lang="zh-TW" altLang="en-US" sz="2400" dirty="0"/>
          </a:p>
        </p:txBody>
      </p:sp>
      <p:sp>
        <p:nvSpPr>
          <p:cNvPr id="12" name="橢圓 11"/>
          <p:cNvSpPr/>
          <p:nvPr/>
        </p:nvSpPr>
        <p:spPr>
          <a:xfrm>
            <a:off x="4722062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13" name="橢圓 12"/>
          <p:cNvSpPr/>
          <p:nvPr/>
        </p:nvSpPr>
        <p:spPr>
          <a:xfrm>
            <a:off x="5563891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14" name="橢圓 13"/>
          <p:cNvSpPr/>
          <p:nvPr/>
        </p:nvSpPr>
        <p:spPr>
          <a:xfrm>
            <a:off x="6405720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15" name="橢圓 14"/>
          <p:cNvSpPr/>
          <p:nvPr/>
        </p:nvSpPr>
        <p:spPr>
          <a:xfrm>
            <a:off x="7247549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16" name="橢圓 15"/>
          <p:cNvSpPr/>
          <p:nvPr/>
        </p:nvSpPr>
        <p:spPr>
          <a:xfrm>
            <a:off x="4722062" y="35880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17" name="橢圓 16"/>
          <p:cNvSpPr/>
          <p:nvPr/>
        </p:nvSpPr>
        <p:spPr>
          <a:xfrm>
            <a:off x="5563891" y="35880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18" name="橢圓 17"/>
          <p:cNvSpPr/>
          <p:nvPr/>
        </p:nvSpPr>
        <p:spPr>
          <a:xfrm>
            <a:off x="6405720" y="35880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19" name="橢圓 18"/>
          <p:cNvSpPr/>
          <p:nvPr/>
        </p:nvSpPr>
        <p:spPr>
          <a:xfrm>
            <a:off x="7247549" y="35880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20" name="橢圓 19"/>
          <p:cNvSpPr/>
          <p:nvPr/>
        </p:nvSpPr>
        <p:spPr>
          <a:xfrm>
            <a:off x="4722062" y="44458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21" name="橢圓 20"/>
          <p:cNvSpPr/>
          <p:nvPr/>
        </p:nvSpPr>
        <p:spPr>
          <a:xfrm>
            <a:off x="5563891" y="44458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22" name="橢圓 21"/>
          <p:cNvSpPr/>
          <p:nvPr/>
        </p:nvSpPr>
        <p:spPr>
          <a:xfrm>
            <a:off x="6405720" y="44458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23" name="橢圓 22"/>
          <p:cNvSpPr/>
          <p:nvPr/>
        </p:nvSpPr>
        <p:spPr>
          <a:xfrm>
            <a:off x="7247549" y="44458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24" name="橢圓 23"/>
          <p:cNvSpPr/>
          <p:nvPr/>
        </p:nvSpPr>
        <p:spPr>
          <a:xfrm>
            <a:off x="4722062" y="52459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25" name="橢圓 24"/>
          <p:cNvSpPr/>
          <p:nvPr/>
        </p:nvSpPr>
        <p:spPr>
          <a:xfrm>
            <a:off x="5563891" y="52459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-2</a:t>
            </a:r>
            <a:endParaRPr lang="zh-TW" altLang="en-US" sz="2400" dirty="0"/>
          </a:p>
        </p:txBody>
      </p:sp>
      <p:sp>
        <p:nvSpPr>
          <p:cNvPr id="26" name="橢圓 25"/>
          <p:cNvSpPr/>
          <p:nvPr/>
        </p:nvSpPr>
        <p:spPr>
          <a:xfrm>
            <a:off x="6405720" y="52459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-2</a:t>
            </a:r>
            <a:endParaRPr lang="zh-TW" altLang="en-US" sz="2400" dirty="0"/>
          </a:p>
        </p:txBody>
      </p:sp>
      <p:sp>
        <p:nvSpPr>
          <p:cNvPr id="27" name="橢圓 26"/>
          <p:cNvSpPr/>
          <p:nvPr/>
        </p:nvSpPr>
        <p:spPr>
          <a:xfrm>
            <a:off x="7247549" y="5245955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graphicFrame>
        <p:nvGraphicFramePr>
          <p:cNvPr id="35" name="表格 34"/>
          <p:cNvGraphicFramePr>
            <a:graphicFrameLocks noGrp="1"/>
          </p:cNvGraphicFramePr>
          <p:nvPr>
            <p:extLst/>
          </p:nvPr>
        </p:nvGraphicFramePr>
        <p:xfrm>
          <a:off x="5687103" y="365126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" name="文字方塊 35"/>
          <p:cNvSpPr txBox="1"/>
          <p:nvPr/>
        </p:nvSpPr>
        <p:spPr>
          <a:xfrm>
            <a:off x="7309257" y="820093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2</a:t>
            </a:r>
            <a:endParaRPr lang="zh-TW" altLang="en-US" sz="2400" dirty="0"/>
          </a:p>
        </p:txBody>
      </p:sp>
      <p:sp>
        <p:nvSpPr>
          <p:cNvPr id="37" name="矩形 36"/>
          <p:cNvSpPr/>
          <p:nvPr/>
        </p:nvSpPr>
        <p:spPr>
          <a:xfrm>
            <a:off x="985111" y="2399062"/>
            <a:ext cx="1417126" cy="1382524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矩形 37"/>
          <p:cNvSpPr/>
          <p:nvPr/>
        </p:nvSpPr>
        <p:spPr>
          <a:xfrm>
            <a:off x="1488818" y="2399062"/>
            <a:ext cx="1417126" cy="1382524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 38"/>
          <p:cNvSpPr/>
          <p:nvPr/>
        </p:nvSpPr>
        <p:spPr>
          <a:xfrm>
            <a:off x="1930824" y="2400838"/>
            <a:ext cx="1417126" cy="1382524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矩形 39"/>
          <p:cNvSpPr/>
          <p:nvPr/>
        </p:nvSpPr>
        <p:spPr>
          <a:xfrm>
            <a:off x="2406593" y="2399062"/>
            <a:ext cx="1417126" cy="1382524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 40"/>
          <p:cNvSpPr/>
          <p:nvPr/>
        </p:nvSpPr>
        <p:spPr>
          <a:xfrm>
            <a:off x="985111" y="2810239"/>
            <a:ext cx="1417126" cy="1382524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橢圓 41"/>
          <p:cNvSpPr/>
          <p:nvPr/>
        </p:nvSpPr>
        <p:spPr>
          <a:xfrm>
            <a:off x="4905599" y="2996196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3" name="橢圓 42"/>
          <p:cNvSpPr/>
          <p:nvPr/>
        </p:nvSpPr>
        <p:spPr>
          <a:xfrm>
            <a:off x="5747428" y="2996196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4" name="橢圓 43"/>
          <p:cNvSpPr/>
          <p:nvPr/>
        </p:nvSpPr>
        <p:spPr>
          <a:xfrm>
            <a:off x="6589257" y="2996196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5" name="橢圓 44"/>
          <p:cNvSpPr/>
          <p:nvPr/>
        </p:nvSpPr>
        <p:spPr>
          <a:xfrm>
            <a:off x="7431086" y="2996196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6" name="橢圓 45"/>
          <p:cNvSpPr/>
          <p:nvPr/>
        </p:nvSpPr>
        <p:spPr>
          <a:xfrm>
            <a:off x="4905599" y="3796296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7" name="橢圓 46"/>
          <p:cNvSpPr/>
          <p:nvPr/>
        </p:nvSpPr>
        <p:spPr>
          <a:xfrm>
            <a:off x="5747428" y="3796296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8" name="橢圓 47"/>
          <p:cNvSpPr/>
          <p:nvPr/>
        </p:nvSpPr>
        <p:spPr>
          <a:xfrm>
            <a:off x="6589257" y="3796296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-2</a:t>
            </a:r>
            <a:endParaRPr lang="zh-TW" altLang="en-US" sz="2400" dirty="0"/>
          </a:p>
        </p:txBody>
      </p:sp>
      <p:sp>
        <p:nvSpPr>
          <p:cNvPr id="49" name="橢圓 48"/>
          <p:cNvSpPr/>
          <p:nvPr/>
        </p:nvSpPr>
        <p:spPr>
          <a:xfrm>
            <a:off x="7431086" y="3796296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50" name="橢圓 49"/>
          <p:cNvSpPr/>
          <p:nvPr/>
        </p:nvSpPr>
        <p:spPr>
          <a:xfrm>
            <a:off x="4905599" y="4654068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51" name="橢圓 50"/>
          <p:cNvSpPr/>
          <p:nvPr/>
        </p:nvSpPr>
        <p:spPr>
          <a:xfrm>
            <a:off x="5747428" y="4654068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52" name="橢圓 51"/>
          <p:cNvSpPr/>
          <p:nvPr/>
        </p:nvSpPr>
        <p:spPr>
          <a:xfrm>
            <a:off x="6589257" y="4654068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-2</a:t>
            </a:r>
            <a:endParaRPr lang="zh-TW" altLang="en-US" sz="2400" dirty="0"/>
          </a:p>
        </p:txBody>
      </p:sp>
      <p:sp>
        <p:nvSpPr>
          <p:cNvPr id="53" name="橢圓 52"/>
          <p:cNvSpPr/>
          <p:nvPr/>
        </p:nvSpPr>
        <p:spPr>
          <a:xfrm>
            <a:off x="7431086" y="4654068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54" name="橢圓 53"/>
          <p:cNvSpPr/>
          <p:nvPr/>
        </p:nvSpPr>
        <p:spPr>
          <a:xfrm>
            <a:off x="4905599" y="5454168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55" name="橢圓 54"/>
          <p:cNvSpPr/>
          <p:nvPr/>
        </p:nvSpPr>
        <p:spPr>
          <a:xfrm>
            <a:off x="5747428" y="5454168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56" name="橢圓 55"/>
          <p:cNvSpPr/>
          <p:nvPr/>
        </p:nvSpPr>
        <p:spPr>
          <a:xfrm>
            <a:off x="6589257" y="5454168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-4</a:t>
            </a:r>
            <a:endParaRPr lang="zh-TW" altLang="en-US" sz="2400" dirty="0"/>
          </a:p>
        </p:txBody>
      </p:sp>
      <p:sp>
        <p:nvSpPr>
          <p:cNvPr id="57" name="橢圓 56"/>
          <p:cNvSpPr/>
          <p:nvPr/>
        </p:nvSpPr>
        <p:spPr>
          <a:xfrm>
            <a:off x="7431086" y="5454168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3" name="文字方塊 2"/>
          <p:cNvSpPr txBox="1"/>
          <p:nvPr/>
        </p:nvSpPr>
        <p:spPr>
          <a:xfrm>
            <a:off x="4572000" y="1789385"/>
            <a:ext cx="3793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0000FF"/>
                </a:solidFill>
              </a:rPr>
              <a:t>Do the same process for every filter</a:t>
            </a:r>
            <a:endParaRPr lang="zh-TW" altLang="en-US" sz="2800" dirty="0">
              <a:solidFill>
                <a:srgbClr val="0000FF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2415409" y="3783331"/>
            <a:ext cx="1417126" cy="1382524"/>
          </a:xfrm>
          <a:prstGeom prst="rect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矩形 58"/>
          <p:cNvSpPr/>
          <p:nvPr/>
        </p:nvSpPr>
        <p:spPr>
          <a:xfrm>
            <a:off x="1167364" y="1732534"/>
            <a:ext cx="12071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s</a:t>
            </a:r>
            <a:r>
              <a:rPr lang="zh-TW" altLang="en-US" sz="2400" dirty="0"/>
              <a:t>tride</a:t>
            </a:r>
            <a:r>
              <a:rPr lang="en-US" altLang="zh-TW" sz="2400" dirty="0"/>
              <a:t>=1</a:t>
            </a:r>
            <a:endParaRPr lang="zh-TW" altLang="en-US" sz="2400" dirty="0"/>
          </a:p>
        </p:txBody>
      </p:sp>
      <p:sp>
        <p:nvSpPr>
          <p:cNvPr id="60" name="文字方塊 59"/>
          <p:cNvSpPr txBox="1"/>
          <p:nvPr/>
        </p:nvSpPr>
        <p:spPr>
          <a:xfrm>
            <a:off x="5415744" y="6174168"/>
            <a:ext cx="234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4 x 4 image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5315799" y="4052684"/>
            <a:ext cx="2320707" cy="97246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Feature</a:t>
            </a:r>
          </a:p>
          <a:p>
            <a:pPr algn="ctr"/>
            <a:r>
              <a:rPr lang="en-US" altLang="zh-TW" sz="2800" dirty="0"/>
              <a:t>Map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774539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3" grpId="0"/>
      <p:bldP spid="58" grpId="0" animBg="1"/>
      <p:bldP spid="60" grpId="0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CNN – Colorful image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graphicFrame>
        <p:nvGraphicFramePr>
          <p:cNvPr id="6" name="內容版面配置區 3"/>
          <p:cNvGraphicFramePr>
            <a:graphicFrameLocks/>
          </p:cNvGraphicFramePr>
          <p:nvPr>
            <p:extLst/>
          </p:nvPr>
        </p:nvGraphicFramePr>
        <p:xfrm>
          <a:off x="4953907" y="3442427"/>
          <a:ext cx="287397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8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73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" name="內容版面配置區 3"/>
          <p:cNvGraphicFramePr>
            <a:graphicFrameLocks/>
          </p:cNvGraphicFramePr>
          <p:nvPr>
            <p:extLst/>
          </p:nvPr>
        </p:nvGraphicFramePr>
        <p:xfrm>
          <a:off x="5117572" y="3647290"/>
          <a:ext cx="287397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8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" name="內容版面配置區 3"/>
          <p:cNvGraphicFramePr>
            <a:graphicFrameLocks/>
          </p:cNvGraphicFramePr>
          <p:nvPr>
            <p:extLst/>
          </p:nvPr>
        </p:nvGraphicFramePr>
        <p:xfrm>
          <a:off x="5324483" y="3849906"/>
          <a:ext cx="287397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8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787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011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表格 8"/>
          <p:cNvGraphicFramePr>
            <a:graphicFrameLocks noGrp="1"/>
          </p:cNvGraphicFramePr>
          <p:nvPr>
            <p:extLst/>
          </p:nvPr>
        </p:nvGraphicFramePr>
        <p:xfrm>
          <a:off x="2967403" y="1614770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文字方塊 9"/>
          <p:cNvSpPr txBox="1"/>
          <p:nvPr/>
        </p:nvSpPr>
        <p:spPr>
          <a:xfrm>
            <a:off x="4676035" y="2341867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1</a:t>
            </a:r>
            <a:endParaRPr lang="zh-TW" altLang="en-US" sz="2400" dirty="0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5971758" y="1572680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文字方塊 11"/>
          <p:cNvSpPr txBox="1"/>
          <p:nvPr/>
        </p:nvSpPr>
        <p:spPr>
          <a:xfrm>
            <a:off x="7680922" y="2301169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2</a:t>
            </a:r>
            <a:endParaRPr lang="zh-TW" altLang="en-US" sz="2400" dirty="0"/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3119803" y="1767170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4" name="表格 13"/>
          <p:cNvGraphicFramePr>
            <a:graphicFrameLocks noGrp="1"/>
          </p:cNvGraphicFramePr>
          <p:nvPr>
            <p:extLst/>
          </p:nvPr>
        </p:nvGraphicFramePr>
        <p:xfrm>
          <a:off x="3272203" y="1882328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" name="表格 14"/>
          <p:cNvGraphicFramePr>
            <a:graphicFrameLocks noGrp="1"/>
          </p:cNvGraphicFramePr>
          <p:nvPr>
            <p:extLst/>
          </p:nvPr>
        </p:nvGraphicFramePr>
        <p:xfrm>
          <a:off x="6124690" y="1708736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" name="表格 15"/>
          <p:cNvGraphicFramePr>
            <a:graphicFrameLocks noGrp="1"/>
          </p:cNvGraphicFramePr>
          <p:nvPr>
            <p:extLst/>
          </p:nvPr>
        </p:nvGraphicFramePr>
        <p:xfrm>
          <a:off x="6277090" y="1861136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向右箭號 4"/>
          <p:cNvSpPr/>
          <p:nvPr/>
        </p:nvSpPr>
        <p:spPr>
          <a:xfrm>
            <a:off x="4295788" y="4380417"/>
            <a:ext cx="508522" cy="8672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8" name="群組 17"/>
          <p:cNvGrpSpPr/>
          <p:nvPr/>
        </p:nvGrpSpPr>
        <p:grpSpPr>
          <a:xfrm>
            <a:off x="353684" y="3059766"/>
            <a:ext cx="3927508" cy="3629534"/>
            <a:chOff x="353684" y="3059766"/>
            <a:chExt cx="3927508" cy="3629534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4122" y="3442427"/>
              <a:ext cx="3907070" cy="3246873"/>
            </a:xfrm>
            <a:prstGeom prst="rect">
              <a:avLst/>
            </a:prstGeom>
          </p:spPr>
        </p:pic>
        <p:sp>
          <p:nvSpPr>
            <p:cNvPr id="17" name="文字方塊 16"/>
            <p:cNvSpPr txBox="1"/>
            <p:nvPr/>
          </p:nvSpPr>
          <p:spPr>
            <a:xfrm>
              <a:off x="353684" y="3059766"/>
              <a:ext cx="19976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Colorful image</a:t>
              </a:r>
              <a:endParaRPr lang="zh-TW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0866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/>
          </p:cNvGraphicFramePr>
          <p:nvPr>
            <p:extLst/>
          </p:nvPr>
        </p:nvGraphicFramePr>
        <p:xfrm>
          <a:off x="1450294" y="1289137"/>
          <a:ext cx="1805646" cy="17234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9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09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09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09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09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0094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1729795" y="3012625"/>
            <a:ext cx="1246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image</a:t>
            </a:r>
            <a:endParaRPr lang="zh-TW" altLang="en-US" sz="24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849" y="1312729"/>
            <a:ext cx="1915672" cy="1873101"/>
          </a:xfrm>
          <a:prstGeom prst="rect">
            <a:avLst/>
          </a:prstGeom>
        </p:spPr>
      </p:pic>
      <p:sp>
        <p:nvSpPr>
          <p:cNvPr id="7" name="向右箭號 62"/>
          <p:cNvSpPr/>
          <p:nvPr/>
        </p:nvSpPr>
        <p:spPr>
          <a:xfrm>
            <a:off x="3674008" y="2150881"/>
            <a:ext cx="1880625" cy="6664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729707" y="2629555"/>
            <a:ext cx="17043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/>
          </p:nvPr>
        </p:nvGraphicFramePr>
        <p:xfrm>
          <a:off x="4586226" y="1267812"/>
          <a:ext cx="964038" cy="8151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13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3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13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17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4343" marR="54343" marT="27171" marB="27171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</a:t>
                      </a:r>
                      <a:endParaRPr lang="zh-TW" altLang="en-US" sz="1400" dirty="0"/>
                    </a:p>
                  </a:txBody>
                  <a:tcPr marL="54343" marR="54343" marT="27171" marB="27171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4343" marR="54343" marT="27171" marB="27171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7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4343" marR="54343" marT="27171" marB="27171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</a:t>
                      </a:r>
                      <a:endParaRPr lang="zh-TW" altLang="en-US" sz="1400" dirty="0"/>
                    </a:p>
                  </a:txBody>
                  <a:tcPr marL="54343" marR="54343" marT="27171" marB="27171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4343" marR="54343" marT="27171" marB="27171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7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4343" marR="54343" marT="27171" marB="27171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</a:t>
                      </a:r>
                      <a:endParaRPr lang="zh-TW" altLang="en-US" sz="1400" dirty="0"/>
                    </a:p>
                  </a:txBody>
                  <a:tcPr marL="54343" marR="54343" marT="27171" marB="27171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4343" marR="54343" marT="27171" marB="27171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表格 9"/>
          <p:cNvGraphicFramePr>
            <a:graphicFrameLocks noGrp="1"/>
          </p:cNvGraphicFramePr>
          <p:nvPr>
            <p:extLst/>
          </p:nvPr>
        </p:nvGraphicFramePr>
        <p:xfrm>
          <a:off x="3503901" y="1272565"/>
          <a:ext cx="947868" cy="8021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59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59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73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</a:t>
                      </a:r>
                      <a:endParaRPr lang="zh-TW" altLang="en-US" sz="1400" dirty="0"/>
                    </a:p>
                  </a:txBody>
                  <a:tcPr marL="53431" marR="53431" marT="26715" marB="26715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3431" marR="53431" marT="26715" marB="26715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3431" marR="53431" marT="26715" marB="26715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3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3431" marR="53431" marT="26715" marB="26715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</a:t>
                      </a:r>
                      <a:endParaRPr lang="zh-TW" altLang="en-US" sz="1400" dirty="0"/>
                    </a:p>
                  </a:txBody>
                  <a:tcPr marL="53431" marR="53431" marT="26715" marB="26715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3431" marR="53431" marT="26715" marB="26715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3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3431" marR="53431" marT="26715" marB="26715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-1</a:t>
                      </a:r>
                      <a:endParaRPr lang="zh-TW" altLang="en-US" sz="1400" dirty="0"/>
                    </a:p>
                  </a:txBody>
                  <a:tcPr marL="53431" marR="53431" marT="26715" marB="26715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</a:t>
                      </a:r>
                      <a:endParaRPr lang="zh-TW" altLang="en-US" sz="1400" dirty="0"/>
                    </a:p>
                  </a:txBody>
                  <a:tcPr marL="53431" marR="53431" marT="26715" marB="26715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矩形 11"/>
          <p:cNvSpPr/>
          <p:nvPr/>
        </p:nvSpPr>
        <p:spPr>
          <a:xfrm>
            <a:off x="1040889" y="1045679"/>
            <a:ext cx="7090673" cy="260453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矩形 39"/>
          <p:cNvSpPr/>
          <p:nvPr/>
        </p:nvSpPr>
        <p:spPr>
          <a:xfrm>
            <a:off x="5271968" y="3898279"/>
            <a:ext cx="498951" cy="26250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 40"/>
          <p:cNvSpPr/>
          <p:nvPr/>
        </p:nvSpPr>
        <p:spPr>
          <a:xfrm>
            <a:off x="5340356" y="4615972"/>
            <a:ext cx="342900" cy="3429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41"/>
          <p:cNvSpPr/>
          <p:nvPr/>
        </p:nvSpPr>
        <p:spPr>
          <a:xfrm>
            <a:off x="5346174" y="4045643"/>
            <a:ext cx="342900" cy="3429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43" name="Object 12"/>
          <p:cNvGraphicFramePr>
            <a:graphicFrameLocks noChangeAspect="1"/>
          </p:cNvGraphicFramePr>
          <p:nvPr>
            <p:extLst/>
          </p:nvPr>
        </p:nvGraphicFramePr>
        <p:xfrm>
          <a:off x="5358873" y="3950393"/>
          <a:ext cx="325438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0" name="方程式" r:id="rId4" imgW="152280" imgH="215640" progId="Equation.3">
                  <p:embed/>
                </p:oleObj>
              </mc:Choice>
              <mc:Fallback>
                <p:oleObj name="方程式" r:id="rId4" imgW="152280" imgH="215640" progId="Equation.3">
                  <p:embed/>
                  <p:pic>
                    <p:nvPicPr>
                      <p:cNvPr id="43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58873" y="3950393"/>
                        <a:ext cx="325438" cy="4619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12"/>
          <p:cNvGraphicFramePr>
            <a:graphicFrameLocks noChangeAspect="1"/>
          </p:cNvGraphicFramePr>
          <p:nvPr>
            <p:extLst/>
          </p:nvPr>
        </p:nvGraphicFramePr>
        <p:xfrm>
          <a:off x="5364169" y="4533122"/>
          <a:ext cx="352425" cy="46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1" name="方程式" r:id="rId6" imgW="164880" imgH="215640" progId="Equation.3">
                  <p:embed/>
                </p:oleObj>
              </mc:Choice>
              <mc:Fallback>
                <p:oleObj name="方程式" r:id="rId6" imgW="164880" imgH="215640" progId="Equation.3">
                  <p:embed/>
                  <p:pic>
                    <p:nvPicPr>
                      <p:cNvPr id="44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64169" y="4533122"/>
                        <a:ext cx="352425" cy="4619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矩形 44"/>
          <p:cNvSpPr/>
          <p:nvPr/>
        </p:nvSpPr>
        <p:spPr>
          <a:xfrm>
            <a:off x="6826131" y="3870638"/>
            <a:ext cx="746342" cy="26758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橢圓 45"/>
          <p:cNvSpPr/>
          <p:nvPr/>
        </p:nvSpPr>
        <p:spPr>
          <a:xfrm>
            <a:off x="6923241" y="3881640"/>
            <a:ext cx="574158" cy="574158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橢圓 46"/>
          <p:cNvSpPr/>
          <p:nvPr/>
        </p:nvSpPr>
        <p:spPr>
          <a:xfrm>
            <a:off x="6925583" y="4660210"/>
            <a:ext cx="574158" cy="574158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橢圓 47"/>
          <p:cNvSpPr/>
          <p:nvPr/>
        </p:nvSpPr>
        <p:spPr>
          <a:xfrm>
            <a:off x="6913950" y="5888222"/>
            <a:ext cx="574158" cy="574158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文字方塊 48"/>
          <p:cNvSpPr txBox="1"/>
          <p:nvPr/>
        </p:nvSpPr>
        <p:spPr>
          <a:xfrm rot="5400000">
            <a:off x="6911203" y="5310515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sp>
        <p:nvSpPr>
          <p:cNvPr id="50" name="矩形 49"/>
          <p:cNvSpPr/>
          <p:nvPr/>
        </p:nvSpPr>
        <p:spPr>
          <a:xfrm>
            <a:off x="5349881" y="6013729"/>
            <a:ext cx="342900" cy="3429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51" name="Object 12"/>
          <p:cNvGraphicFramePr>
            <a:graphicFrameLocks noChangeAspect="1"/>
          </p:cNvGraphicFramePr>
          <p:nvPr>
            <p:extLst/>
          </p:nvPr>
        </p:nvGraphicFramePr>
        <p:xfrm>
          <a:off x="5319713" y="5918269"/>
          <a:ext cx="461962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" name="方程式" r:id="rId8" imgW="215640" imgH="228600" progId="Equation.3">
                  <p:embed/>
                </p:oleObj>
              </mc:Choice>
              <mc:Fallback>
                <p:oleObj name="方程式" r:id="rId8" imgW="215640" imgH="228600" progId="Equation.3">
                  <p:embed/>
                  <p:pic>
                    <p:nvPicPr>
                      <p:cNvPr id="51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19713" y="5918269"/>
                        <a:ext cx="461962" cy="488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文字方塊 51"/>
          <p:cNvSpPr txBox="1"/>
          <p:nvPr/>
        </p:nvSpPr>
        <p:spPr>
          <a:xfrm rot="5400000">
            <a:off x="5240926" y="5259474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cxnSp>
        <p:nvCxnSpPr>
          <p:cNvPr id="53" name="直線單箭頭接點 52"/>
          <p:cNvCxnSpPr>
            <a:stCxn id="43" idx="3"/>
            <a:endCxn id="46" idx="2"/>
          </p:cNvCxnSpPr>
          <p:nvPr/>
        </p:nvCxnSpPr>
        <p:spPr>
          <a:xfrm flipV="1">
            <a:off x="5684311" y="4168719"/>
            <a:ext cx="1238930" cy="1265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單箭頭接點 53"/>
          <p:cNvCxnSpPr>
            <a:stCxn id="42" idx="3"/>
            <a:endCxn id="47" idx="2"/>
          </p:cNvCxnSpPr>
          <p:nvPr/>
        </p:nvCxnSpPr>
        <p:spPr>
          <a:xfrm>
            <a:off x="5689074" y="4217093"/>
            <a:ext cx="1236509" cy="7301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>
            <a:stCxn id="42" idx="3"/>
            <a:endCxn id="48" idx="2"/>
          </p:cNvCxnSpPr>
          <p:nvPr/>
        </p:nvCxnSpPr>
        <p:spPr>
          <a:xfrm>
            <a:off x="5689074" y="4217093"/>
            <a:ext cx="1224876" cy="195820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/>
          <p:cNvCxnSpPr>
            <a:stCxn id="44" idx="3"/>
            <a:endCxn id="46" idx="2"/>
          </p:cNvCxnSpPr>
          <p:nvPr/>
        </p:nvCxnSpPr>
        <p:spPr>
          <a:xfrm flipV="1">
            <a:off x="5716594" y="4168719"/>
            <a:ext cx="1206647" cy="59538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單箭頭接點 56"/>
          <p:cNvCxnSpPr>
            <a:stCxn id="41" idx="3"/>
            <a:endCxn id="47" idx="2"/>
          </p:cNvCxnSpPr>
          <p:nvPr/>
        </p:nvCxnSpPr>
        <p:spPr>
          <a:xfrm>
            <a:off x="5683256" y="4787422"/>
            <a:ext cx="1242327" cy="15986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單箭頭接點 57"/>
          <p:cNvCxnSpPr>
            <a:stCxn id="41" idx="3"/>
            <a:endCxn id="48" idx="2"/>
          </p:cNvCxnSpPr>
          <p:nvPr/>
        </p:nvCxnSpPr>
        <p:spPr>
          <a:xfrm>
            <a:off x="5683256" y="4787422"/>
            <a:ext cx="1230694" cy="138787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單箭頭接點 58"/>
          <p:cNvCxnSpPr>
            <a:stCxn id="51" idx="3"/>
            <a:endCxn id="46" idx="2"/>
          </p:cNvCxnSpPr>
          <p:nvPr/>
        </p:nvCxnSpPr>
        <p:spPr>
          <a:xfrm flipV="1">
            <a:off x="5781675" y="4168719"/>
            <a:ext cx="1141566" cy="199402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單箭頭接點 59"/>
          <p:cNvCxnSpPr>
            <a:stCxn id="51" idx="3"/>
            <a:endCxn id="47" idx="2"/>
          </p:cNvCxnSpPr>
          <p:nvPr/>
        </p:nvCxnSpPr>
        <p:spPr>
          <a:xfrm flipV="1">
            <a:off x="5781675" y="4947289"/>
            <a:ext cx="1143908" cy="121545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單箭頭接點 60"/>
          <p:cNvCxnSpPr>
            <a:stCxn id="51" idx="3"/>
            <a:endCxn id="48" idx="2"/>
          </p:cNvCxnSpPr>
          <p:nvPr/>
        </p:nvCxnSpPr>
        <p:spPr>
          <a:xfrm>
            <a:off x="5781675" y="6162744"/>
            <a:ext cx="1132275" cy="1255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8" name="內容版面配置區 3"/>
          <p:cNvGraphicFramePr>
            <a:graphicFrameLocks/>
          </p:cNvGraphicFramePr>
          <p:nvPr>
            <p:extLst/>
          </p:nvPr>
        </p:nvGraphicFramePr>
        <p:xfrm>
          <a:off x="3331975" y="4274711"/>
          <a:ext cx="1805646" cy="17234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9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09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09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09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09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0094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24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500" dirty="0">
                        <a:solidFill>
                          <a:srgbClr val="0000FF"/>
                        </a:solidFill>
                      </a:endParaRPr>
                    </a:p>
                  </a:txBody>
                  <a:tcPr marL="57450" marR="57450" marT="28725" marB="28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/>
                        <a:t>0</a:t>
                      </a:r>
                      <a:endParaRPr lang="zh-TW" altLang="en-US" sz="1500" dirty="0"/>
                    </a:p>
                  </a:txBody>
                  <a:tcPr marL="57450" marR="57450" marT="28725" marB="28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9" name="矩形 68"/>
          <p:cNvSpPr/>
          <p:nvPr/>
        </p:nvSpPr>
        <p:spPr>
          <a:xfrm>
            <a:off x="318572" y="150071"/>
            <a:ext cx="563962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i="1" u="sng" dirty="0"/>
              <a:t>Convolution </a:t>
            </a:r>
            <a:r>
              <a:rPr lang="en-US" altLang="zh-TW" sz="3200" b="1" i="1" u="sng" dirty="0" err="1"/>
              <a:t>v.s</a:t>
            </a:r>
            <a:r>
              <a:rPr lang="en-US" altLang="zh-TW" sz="3200" b="1" i="1" u="sng" dirty="0"/>
              <a:t>. Fully Connected</a:t>
            </a:r>
            <a:endParaRPr lang="zh-TW" altLang="en-US" sz="3200" b="1" i="1" u="sng" dirty="0"/>
          </a:p>
        </p:txBody>
      </p:sp>
      <p:sp>
        <p:nvSpPr>
          <p:cNvPr id="70" name="文字方塊 69"/>
          <p:cNvSpPr txBox="1"/>
          <p:nvPr/>
        </p:nvSpPr>
        <p:spPr>
          <a:xfrm>
            <a:off x="1476798" y="4688677"/>
            <a:ext cx="1935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Fully-connected</a:t>
            </a:r>
            <a:endParaRPr lang="zh-TW" altLang="en-US" sz="2800" dirty="0"/>
          </a:p>
        </p:txBody>
      </p:sp>
      <p:sp>
        <p:nvSpPr>
          <p:cNvPr id="72" name="矩形 71"/>
          <p:cNvSpPr/>
          <p:nvPr/>
        </p:nvSpPr>
        <p:spPr>
          <a:xfrm>
            <a:off x="6732391" y="3797230"/>
            <a:ext cx="916129" cy="274927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矩形 72"/>
          <p:cNvSpPr/>
          <p:nvPr/>
        </p:nvSpPr>
        <p:spPr>
          <a:xfrm>
            <a:off x="5666879" y="1232761"/>
            <a:ext cx="2085643" cy="2058843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79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/>
          </p:cNvGraphicFramePr>
          <p:nvPr>
            <p:extLst/>
          </p:nvPr>
        </p:nvGraphicFramePr>
        <p:xfrm>
          <a:off x="399969" y="1850005"/>
          <a:ext cx="287397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8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708602" y="4640718"/>
            <a:ext cx="234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6 x 6 image</a:t>
            </a:r>
            <a:endParaRPr lang="zh-TW" altLang="en-US" sz="240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/>
          </p:nvPr>
        </p:nvGraphicFramePr>
        <p:xfrm>
          <a:off x="399969" y="152030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字方塊 6"/>
          <p:cNvSpPr txBox="1"/>
          <p:nvPr/>
        </p:nvSpPr>
        <p:spPr>
          <a:xfrm>
            <a:off x="1845797" y="236862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1</a:t>
            </a:r>
            <a:endParaRPr lang="zh-TW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399969" y="1850005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2" name="圖片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184" y="1197255"/>
            <a:ext cx="2239711" cy="22269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34" name="直線單箭頭接點 33"/>
          <p:cNvCxnSpPr/>
          <p:nvPr/>
        </p:nvCxnSpPr>
        <p:spPr>
          <a:xfrm>
            <a:off x="2022123" y="837829"/>
            <a:ext cx="860562" cy="57038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/>
          <p:cNvCxnSpPr/>
          <p:nvPr/>
        </p:nvCxnSpPr>
        <p:spPr>
          <a:xfrm flipV="1">
            <a:off x="1839938" y="1571401"/>
            <a:ext cx="1042747" cy="9650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/>
          <p:cNvSpPr txBox="1"/>
          <p:nvPr/>
        </p:nvSpPr>
        <p:spPr>
          <a:xfrm>
            <a:off x="5445337" y="49450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1:</a:t>
            </a:r>
            <a:endParaRPr lang="zh-TW" altLang="en-US" sz="2400" dirty="0"/>
          </a:p>
        </p:txBody>
      </p:sp>
      <p:sp>
        <p:nvSpPr>
          <p:cNvPr id="39" name="文字方塊 38"/>
          <p:cNvSpPr txBox="1"/>
          <p:nvPr/>
        </p:nvSpPr>
        <p:spPr>
          <a:xfrm>
            <a:off x="5445337" y="511115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2:</a:t>
            </a:r>
            <a:endParaRPr lang="zh-TW" altLang="en-US" sz="2400" dirty="0"/>
          </a:p>
        </p:txBody>
      </p:sp>
      <p:sp>
        <p:nvSpPr>
          <p:cNvPr id="40" name="文字方塊 39"/>
          <p:cNvSpPr txBox="1"/>
          <p:nvPr/>
        </p:nvSpPr>
        <p:spPr>
          <a:xfrm>
            <a:off x="5445337" y="960797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3:</a:t>
            </a:r>
            <a:endParaRPr lang="zh-TW" altLang="en-US" sz="2400" dirty="0"/>
          </a:p>
        </p:txBody>
      </p:sp>
      <p:sp>
        <p:nvSpPr>
          <p:cNvPr id="41" name="文字方塊 40"/>
          <p:cNvSpPr txBox="1"/>
          <p:nvPr/>
        </p:nvSpPr>
        <p:spPr>
          <a:xfrm rot="5400000">
            <a:off x="5308019" y="1810764"/>
            <a:ext cx="821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/>
              <a:t>…</a:t>
            </a:r>
            <a:endParaRPr lang="zh-TW" altLang="en-US" sz="2800" b="1" dirty="0"/>
          </a:p>
        </p:txBody>
      </p:sp>
      <p:sp>
        <p:nvSpPr>
          <p:cNvPr id="42" name="文字方塊 41"/>
          <p:cNvSpPr txBox="1"/>
          <p:nvPr/>
        </p:nvSpPr>
        <p:spPr>
          <a:xfrm>
            <a:off x="5461374" y="2239708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7:</a:t>
            </a:r>
            <a:endParaRPr lang="zh-TW" altLang="en-US" sz="2400" dirty="0"/>
          </a:p>
        </p:txBody>
      </p:sp>
      <p:sp>
        <p:nvSpPr>
          <p:cNvPr id="43" name="文字方塊 42"/>
          <p:cNvSpPr txBox="1"/>
          <p:nvPr/>
        </p:nvSpPr>
        <p:spPr>
          <a:xfrm>
            <a:off x="5461374" y="2701373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8:</a:t>
            </a:r>
            <a:endParaRPr lang="zh-TW" altLang="en-US" sz="2400" dirty="0"/>
          </a:p>
        </p:txBody>
      </p:sp>
      <p:sp>
        <p:nvSpPr>
          <p:cNvPr id="44" name="文字方塊 43"/>
          <p:cNvSpPr txBox="1"/>
          <p:nvPr/>
        </p:nvSpPr>
        <p:spPr>
          <a:xfrm>
            <a:off x="5461374" y="3151055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9:</a:t>
            </a:r>
            <a:endParaRPr lang="zh-TW" altLang="en-US" sz="2400" dirty="0"/>
          </a:p>
        </p:txBody>
      </p:sp>
      <p:sp>
        <p:nvSpPr>
          <p:cNvPr id="45" name="文字方塊 44"/>
          <p:cNvSpPr txBox="1"/>
          <p:nvPr/>
        </p:nvSpPr>
        <p:spPr>
          <a:xfrm rot="5400000">
            <a:off x="5447334" y="3988283"/>
            <a:ext cx="539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/>
              <a:t>…</a:t>
            </a:r>
            <a:endParaRPr lang="zh-TW" altLang="en-US" sz="2800" b="1" dirty="0"/>
          </a:p>
        </p:txBody>
      </p:sp>
      <p:sp>
        <p:nvSpPr>
          <p:cNvPr id="46" name="文字方塊 45"/>
          <p:cNvSpPr txBox="1"/>
          <p:nvPr/>
        </p:nvSpPr>
        <p:spPr>
          <a:xfrm>
            <a:off x="5301903" y="4438478"/>
            <a:ext cx="523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13:</a:t>
            </a:r>
            <a:endParaRPr lang="zh-TW" altLang="en-US" sz="2400" dirty="0"/>
          </a:p>
        </p:txBody>
      </p:sp>
      <p:sp>
        <p:nvSpPr>
          <p:cNvPr id="47" name="文字方塊 46"/>
          <p:cNvSpPr txBox="1"/>
          <p:nvPr/>
        </p:nvSpPr>
        <p:spPr>
          <a:xfrm>
            <a:off x="5296320" y="4902670"/>
            <a:ext cx="523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14:</a:t>
            </a:r>
            <a:endParaRPr lang="zh-TW" altLang="en-US" sz="2400" dirty="0"/>
          </a:p>
        </p:txBody>
      </p:sp>
      <p:sp>
        <p:nvSpPr>
          <p:cNvPr id="48" name="文字方塊 47"/>
          <p:cNvSpPr txBox="1"/>
          <p:nvPr/>
        </p:nvSpPr>
        <p:spPr>
          <a:xfrm>
            <a:off x="5296320" y="5380352"/>
            <a:ext cx="596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15:</a:t>
            </a:r>
            <a:endParaRPr lang="zh-TW" altLang="en-US" sz="2400" dirty="0"/>
          </a:p>
        </p:txBody>
      </p:sp>
      <p:sp>
        <p:nvSpPr>
          <p:cNvPr id="49" name="文字方塊 48"/>
          <p:cNvSpPr txBox="1"/>
          <p:nvPr/>
        </p:nvSpPr>
        <p:spPr>
          <a:xfrm rot="5400000">
            <a:off x="5494533" y="6217727"/>
            <a:ext cx="424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/>
              <a:t>…</a:t>
            </a:r>
            <a:endParaRPr lang="zh-TW" altLang="en-US" sz="2800" b="1" dirty="0"/>
          </a:p>
        </p:txBody>
      </p:sp>
      <p:sp>
        <p:nvSpPr>
          <p:cNvPr id="50" name="文字方塊 49"/>
          <p:cNvSpPr txBox="1"/>
          <p:nvPr/>
        </p:nvSpPr>
        <p:spPr>
          <a:xfrm>
            <a:off x="6495467" y="5303637"/>
            <a:ext cx="2371241" cy="1200329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Only connect to 9 input, not fully connected</a:t>
            </a:r>
            <a:endParaRPr lang="zh-TW" altLang="en-US" sz="2400" dirty="0"/>
          </a:p>
        </p:txBody>
      </p:sp>
      <p:sp>
        <p:nvSpPr>
          <p:cNvPr id="51" name="文字方塊 50"/>
          <p:cNvSpPr txBox="1"/>
          <p:nvPr/>
        </p:nvSpPr>
        <p:spPr>
          <a:xfrm>
            <a:off x="5455404" y="1408214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4:</a:t>
            </a:r>
            <a:endParaRPr lang="zh-TW" altLang="en-US" sz="2400" dirty="0"/>
          </a:p>
        </p:txBody>
      </p:sp>
      <p:sp>
        <p:nvSpPr>
          <p:cNvPr id="52" name="文字方塊 51"/>
          <p:cNvSpPr txBox="1"/>
          <p:nvPr/>
        </p:nvSpPr>
        <p:spPr>
          <a:xfrm>
            <a:off x="5228900" y="3562359"/>
            <a:ext cx="639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/>
              <a:t>10:</a:t>
            </a:r>
            <a:endParaRPr lang="zh-TW" altLang="en-US" sz="2400" dirty="0"/>
          </a:p>
        </p:txBody>
      </p:sp>
      <p:sp>
        <p:nvSpPr>
          <p:cNvPr id="53" name="文字方塊 52"/>
          <p:cNvSpPr txBox="1"/>
          <p:nvPr/>
        </p:nvSpPr>
        <p:spPr>
          <a:xfrm>
            <a:off x="5291125" y="5789241"/>
            <a:ext cx="596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16:</a:t>
            </a:r>
            <a:endParaRPr lang="zh-TW" altLang="en-US" sz="2400" dirty="0"/>
          </a:p>
        </p:txBody>
      </p:sp>
      <p:sp>
        <p:nvSpPr>
          <p:cNvPr id="55" name="矩形 54"/>
          <p:cNvSpPr/>
          <p:nvPr/>
        </p:nvSpPr>
        <p:spPr>
          <a:xfrm>
            <a:off x="5887504" y="145282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56" name="矩形 55"/>
          <p:cNvSpPr/>
          <p:nvPr/>
        </p:nvSpPr>
        <p:spPr>
          <a:xfrm>
            <a:off x="5887504" y="614270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57" name="矩形 56"/>
          <p:cNvSpPr/>
          <p:nvPr/>
        </p:nvSpPr>
        <p:spPr>
          <a:xfrm>
            <a:off x="5887504" y="1056629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58" name="矩形 57"/>
          <p:cNvSpPr/>
          <p:nvPr/>
        </p:nvSpPr>
        <p:spPr>
          <a:xfrm>
            <a:off x="5887504" y="1518425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59" name="矩形 58"/>
          <p:cNvSpPr/>
          <p:nvPr/>
        </p:nvSpPr>
        <p:spPr>
          <a:xfrm>
            <a:off x="5887504" y="2356323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60" name="矩形 59"/>
          <p:cNvSpPr/>
          <p:nvPr/>
        </p:nvSpPr>
        <p:spPr>
          <a:xfrm>
            <a:off x="5887504" y="2825311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61" name="矩形 60"/>
          <p:cNvSpPr/>
          <p:nvPr/>
        </p:nvSpPr>
        <p:spPr>
          <a:xfrm>
            <a:off x="5887504" y="3267670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62" name="矩形 61"/>
          <p:cNvSpPr/>
          <p:nvPr/>
        </p:nvSpPr>
        <p:spPr>
          <a:xfrm>
            <a:off x="5887504" y="3729466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63" name="矩形 62"/>
          <p:cNvSpPr/>
          <p:nvPr/>
        </p:nvSpPr>
        <p:spPr>
          <a:xfrm>
            <a:off x="5887504" y="4519573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64" name="矩形 63"/>
          <p:cNvSpPr/>
          <p:nvPr/>
        </p:nvSpPr>
        <p:spPr>
          <a:xfrm>
            <a:off x="5887504" y="4988561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65" name="矩形 64"/>
          <p:cNvSpPr/>
          <p:nvPr/>
        </p:nvSpPr>
        <p:spPr>
          <a:xfrm>
            <a:off x="5887504" y="5430920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66" name="矩形 65"/>
          <p:cNvSpPr/>
          <p:nvPr/>
        </p:nvSpPr>
        <p:spPr>
          <a:xfrm>
            <a:off x="5887504" y="5892716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cxnSp>
        <p:nvCxnSpPr>
          <p:cNvPr id="68" name="直線單箭頭接點 67"/>
          <p:cNvCxnSpPr>
            <a:stCxn id="55" idx="3"/>
          </p:cNvCxnSpPr>
          <p:nvPr/>
        </p:nvCxnSpPr>
        <p:spPr>
          <a:xfrm>
            <a:off x="6157504" y="280282"/>
            <a:ext cx="1421404" cy="12773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單箭頭接點 68"/>
          <p:cNvCxnSpPr>
            <a:stCxn id="56" idx="3"/>
          </p:cNvCxnSpPr>
          <p:nvPr/>
        </p:nvCxnSpPr>
        <p:spPr>
          <a:xfrm>
            <a:off x="6157504" y="749270"/>
            <a:ext cx="1421404" cy="8083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單箭頭接點 70"/>
          <p:cNvCxnSpPr>
            <a:stCxn id="57" idx="3"/>
          </p:cNvCxnSpPr>
          <p:nvPr/>
        </p:nvCxnSpPr>
        <p:spPr>
          <a:xfrm>
            <a:off x="6157504" y="1191629"/>
            <a:ext cx="1421404" cy="365964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單箭頭接點 78"/>
          <p:cNvCxnSpPr/>
          <p:nvPr/>
        </p:nvCxnSpPr>
        <p:spPr>
          <a:xfrm flipV="1">
            <a:off x="6177394" y="1596965"/>
            <a:ext cx="1351279" cy="894439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單箭頭接點 79"/>
          <p:cNvCxnSpPr>
            <a:endCxn id="109" idx="2"/>
          </p:cNvCxnSpPr>
          <p:nvPr/>
        </p:nvCxnSpPr>
        <p:spPr>
          <a:xfrm flipV="1">
            <a:off x="6177393" y="1537263"/>
            <a:ext cx="1371154" cy="1415807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單箭頭接點 80"/>
          <p:cNvCxnSpPr>
            <a:endCxn id="109" idx="2"/>
          </p:cNvCxnSpPr>
          <p:nvPr/>
        </p:nvCxnSpPr>
        <p:spPr>
          <a:xfrm flipV="1">
            <a:off x="6177393" y="1537263"/>
            <a:ext cx="1371154" cy="1863113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單箭頭接點 81"/>
          <p:cNvCxnSpPr>
            <a:stCxn id="63" idx="3"/>
          </p:cNvCxnSpPr>
          <p:nvPr/>
        </p:nvCxnSpPr>
        <p:spPr>
          <a:xfrm flipV="1">
            <a:off x="6157504" y="1644696"/>
            <a:ext cx="1351280" cy="300987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單箭頭接點 82"/>
          <p:cNvCxnSpPr>
            <a:endCxn id="109" idx="2"/>
          </p:cNvCxnSpPr>
          <p:nvPr/>
        </p:nvCxnSpPr>
        <p:spPr>
          <a:xfrm flipV="1">
            <a:off x="6157503" y="1537263"/>
            <a:ext cx="1391044" cy="356512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單箭頭接點 83"/>
          <p:cNvCxnSpPr>
            <a:endCxn id="109" idx="2"/>
          </p:cNvCxnSpPr>
          <p:nvPr/>
        </p:nvCxnSpPr>
        <p:spPr>
          <a:xfrm flipV="1">
            <a:off x="6157503" y="1537263"/>
            <a:ext cx="1391044" cy="4012428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橢圓 108"/>
          <p:cNvSpPr/>
          <p:nvPr/>
        </p:nvSpPr>
        <p:spPr>
          <a:xfrm>
            <a:off x="7548547" y="117726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117" name="橢圓 116"/>
          <p:cNvSpPr/>
          <p:nvPr/>
        </p:nvSpPr>
        <p:spPr>
          <a:xfrm>
            <a:off x="446463" y="160780"/>
            <a:ext cx="454965" cy="454965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8" name="橢圓 117"/>
          <p:cNvSpPr/>
          <p:nvPr/>
        </p:nvSpPr>
        <p:spPr>
          <a:xfrm>
            <a:off x="998655" y="132552"/>
            <a:ext cx="454965" cy="45496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9" name="橢圓 118"/>
          <p:cNvSpPr/>
          <p:nvPr/>
        </p:nvSpPr>
        <p:spPr>
          <a:xfrm>
            <a:off x="1509844" y="145282"/>
            <a:ext cx="454965" cy="454965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0" name="橢圓 119"/>
          <p:cNvSpPr/>
          <p:nvPr/>
        </p:nvSpPr>
        <p:spPr>
          <a:xfrm>
            <a:off x="446463" y="619044"/>
            <a:ext cx="454965" cy="454965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1" name="橢圓 120"/>
          <p:cNvSpPr/>
          <p:nvPr/>
        </p:nvSpPr>
        <p:spPr>
          <a:xfrm>
            <a:off x="998655" y="590816"/>
            <a:ext cx="454965" cy="454965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2" name="橢圓 121"/>
          <p:cNvSpPr/>
          <p:nvPr/>
        </p:nvSpPr>
        <p:spPr>
          <a:xfrm>
            <a:off x="1509844" y="603546"/>
            <a:ext cx="454965" cy="454965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3" name="橢圓 122"/>
          <p:cNvSpPr/>
          <p:nvPr/>
        </p:nvSpPr>
        <p:spPr>
          <a:xfrm>
            <a:off x="459086" y="1075126"/>
            <a:ext cx="454965" cy="454965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4" name="橢圓 123"/>
          <p:cNvSpPr/>
          <p:nvPr/>
        </p:nvSpPr>
        <p:spPr>
          <a:xfrm>
            <a:off x="1011278" y="1046898"/>
            <a:ext cx="454965" cy="454965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橢圓 124"/>
          <p:cNvSpPr/>
          <p:nvPr/>
        </p:nvSpPr>
        <p:spPr>
          <a:xfrm>
            <a:off x="1522467" y="1059628"/>
            <a:ext cx="454965" cy="454965"/>
          </a:xfrm>
          <a:prstGeom prst="ellipse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文字方塊 66"/>
          <p:cNvSpPr txBox="1"/>
          <p:nvPr/>
        </p:nvSpPr>
        <p:spPr>
          <a:xfrm>
            <a:off x="619053" y="5258561"/>
            <a:ext cx="2797248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800" dirty="0"/>
              <a:t>Less parameters!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00966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 animBg="1"/>
      <p:bldP spid="51" grpId="0"/>
      <p:bldP spid="52" grpId="0"/>
      <p:bldP spid="53" grpId="0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109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6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/>
          </p:cNvGraphicFramePr>
          <p:nvPr/>
        </p:nvGraphicFramePr>
        <p:xfrm>
          <a:off x="399969" y="1850005"/>
          <a:ext cx="287397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8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399969" y="152030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字方塊 6"/>
          <p:cNvSpPr txBox="1"/>
          <p:nvPr/>
        </p:nvSpPr>
        <p:spPr>
          <a:xfrm>
            <a:off x="2022123" y="606997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1</a:t>
            </a:r>
            <a:endParaRPr lang="zh-TW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911332" y="1834394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文字方塊 37"/>
          <p:cNvSpPr txBox="1"/>
          <p:nvPr/>
        </p:nvSpPr>
        <p:spPr>
          <a:xfrm>
            <a:off x="5445337" y="49450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1:</a:t>
            </a:r>
            <a:endParaRPr lang="zh-TW" altLang="en-US" sz="2400" dirty="0"/>
          </a:p>
        </p:txBody>
      </p:sp>
      <p:sp>
        <p:nvSpPr>
          <p:cNvPr id="39" name="文字方塊 38"/>
          <p:cNvSpPr txBox="1"/>
          <p:nvPr/>
        </p:nvSpPr>
        <p:spPr>
          <a:xfrm>
            <a:off x="5445337" y="511115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2:</a:t>
            </a:r>
            <a:endParaRPr lang="zh-TW" altLang="en-US" sz="2400" dirty="0"/>
          </a:p>
        </p:txBody>
      </p:sp>
      <p:sp>
        <p:nvSpPr>
          <p:cNvPr id="40" name="文字方塊 39"/>
          <p:cNvSpPr txBox="1"/>
          <p:nvPr/>
        </p:nvSpPr>
        <p:spPr>
          <a:xfrm>
            <a:off x="5445337" y="960797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3:</a:t>
            </a:r>
            <a:endParaRPr lang="zh-TW" altLang="en-US" sz="2400" dirty="0"/>
          </a:p>
        </p:txBody>
      </p:sp>
      <p:sp>
        <p:nvSpPr>
          <p:cNvPr id="41" name="文字方塊 40"/>
          <p:cNvSpPr txBox="1"/>
          <p:nvPr/>
        </p:nvSpPr>
        <p:spPr>
          <a:xfrm rot="5400000">
            <a:off x="5308019" y="1810764"/>
            <a:ext cx="821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/>
              <a:t>…</a:t>
            </a:r>
            <a:endParaRPr lang="zh-TW" altLang="en-US" sz="2800" b="1" dirty="0"/>
          </a:p>
        </p:txBody>
      </p:sp>
      <p:sp>
        <p:nvSpPr>
          <p:cNvPr id="42" name="文字方塊 41"/>
          <p:cNvSpPr txBox="1"/>
          <p:nvPr/>
        </p:nvSpPr>
        <p:spPr>
          <a:xfrm>
            <a:off x="5461374" y="2239708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7:</a:t>
            </a:r>
            <a:endParaRPr lang="zh-TW" altLang="en-US" sz="2400" dirty="0"/>
          </a:p>
        </p:txBody>
      </p:sp>
      <p:sp>
        <p:nvSpPr>
          <p:cNvPr id="43" name="文字方塊 42"/>
          <p:cNvSpPr txBox="1"/>
          <p:nvPr/>
        </p:nvSpPr>
        <p:spPr>
          <a:xfrm>
            <a:off x="5461374" y="2701373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8:</a:t>
            </a:r>
            <a:endParaRPr lang="zh-TW" altLang="en-US" sz="2400" dirty="0"/>
          </a:p>
        </p:txBody>
      </p:sp>
      <p:sp>
        <p:nvSpPr>
          <p:cNvPr id="44" name="文字方塊 43"/>
          <p:cNvSpPr txBox="1"/>
          <p:nvPr/>
        </p:nvSpPr>
        <p:spPr>
          <a:xfrm>
            <a:off x="5461374" y="3151055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9:</a:t>
            </a:r>
            <a:endParaRPr lang="zh-TW" altLang="en-US" sz="2400" dirty="0"/>
          </a:p>
        </p:txBody>
      </p:sp>
      <p:sp>
        <p:nvSpPr>
          <p:cNvPr id="45" name="文字方塊 44"/>
          <p:cNvSpPr txBox="1"/>
          <p:nvPr/>
        </p:nvSpPr>
        <p:spPr>
          <a:xfrm rot="5400000">
            <a:off x="5447334" y="3988283"/>
            <a:ext cx="539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/>
              <a:t>…</a:t>
            </a:r>
            <a:endParaRPr lang="zh-TW" altLang="en-US" sz="2800" b="1" dirty="0"/>
          </a:p>
        </p:txBody>
      </p:sp>
      <p:sp>
        <p:nvSpPr>
          <p:cNvPr id="46" name="文字方塊 45"/>
          <p:cNvSpPr txBox="1"/>
          <p:nvPr/>
        </p:nvSpPr>
        <p:spPr>
          <a:xfrm>
            <a:off x="5301903" y="4438478"/>
            <a:ext cx="523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13:</a:t>
            </a:r>
            <a:endParaRPr lang="zh-TW" altLang="en-US" sz="2400" dirty="0"/>
          </a:p>
        </p:txBody>
      </p:sp>
      <p:sp>
        <p:nvSpPr>
          <p:cNvPr id="47" name="文字方塊 46"/>
          <p:cNvSpPr txBox="1"/>
          <p:nvPr/>
        </p:nvSpPr>
        <p:spPr>
          <a:xfrm>
            <a:off x="5296320" y="4902670"/>
            <a:ext cx="523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14:</a:t>
            </a:r>
            <a:endParaRPr lang="zh-TW" altLang="en-US" sz="2400" dirty="0"/>
          </a:p>
        </p:txBody>
      </p:sp>
      <p:sp>
        <p:nvSpPr>
          <p:cNvPr id="48" name="文字方塊 47"/>
          <p:cNvSpPr txBox="1"/>
          <p:nvPr/>
        </p:nvSpPr>
        <p:spPr>
          <a:xfrm>
            <a:off x="5296320" y="5380352"/>
            <a:ext cx="596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15:</a:t>
            </a:r>
            <a:endParaRPr lang="zh-TW" altLang="en-US" sz="2400" dirty="0"/>
          </a:p>
        </p:txBody>
      </p:sp>
      <p:sp>
        <p:nvSpPr>
          <p:cNvPr id="49" name="文字方塊 48"/>
          <p:cNvSpPr txBox="1"/>
          <p:nvPr/>
        </p:nvSpPr>
        <p:spPr>
          <a:xfrm rot="5400000">
            <a:off x="5494533" y="6217727"/>
            <a:ext cx="424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/>
              <a:t>…</a:t>
            </a:r>
            <a:endParaRPr lang="zh-TW" altLang="en-US" sz="2800" b="1" dirty="0"/>
          </a:p>
        </p:txBody>
      </p:sp>
      <p:sp>
        <p:nvSpPr>
          <p:cNvPr id="51" name="文字方塊 50"/>
          <p:cNvSpPr txBox="1"/>
          <p:nvPr/>
        </p:nvSpPr>
        <p:spPr>
          <a:xfrm>
            <a:off x="5455404" y="1408214"/>
            <a:ext cx="38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4:</a:t>
            </a:r>
            <a:endParaRPr lang="zh-TW" altLang="en-US" sz="2400" dirty="0"/>
          </a:p>
        </p:txBody>
      </p:sp>
      <p:sp>
        <p:nvSpPr>
          <p:cNvPr id="52" name="文字方塊 51"/>
          <p:cNvSpPr txBox="1"/>
          <p:nvPr/>
        </p:nvSpPr>
        <p:spPr>
          <a:xfrm>
            <a:off x="5228900" y="3562359"/>
            <a:ext cx="639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/>
              <a:t>10:</a:t>
            </a:r>
            <a:endParaRPr lang="zh-TW" altLang="en-US" sz="2400" dirty="0"/>
          </a:p>
        </p:txBody>
      </p:sp>
      <p:sp>
        <p:nvSpPr>
          <p:cNvPr id="53" name="文字方塊 52"/>
          <p:cNvSpPr txBox="1"/>
          <p:nvPr/>
        </p:nvSpPr>
        <p:spPr>
          <a:xfrm>
            <a:off x="5291125" y="5789241"/>
            <a:ext cx="596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16:</a:t>
            </a:r>
            <a:endParaRPr lang="zh-TW" altLang="en-US" sz="2400" dirty="0"/>
          </a:p>
        </p:txBody>
      </p:sp>
      <p:sp>
        <p:nvSpPr>
          <p:cNvPr id="55" name="矩形 54"/>
          <p:cNvSpPr/>
          <p:nvPr/>
        </p:nvSpPr>
        <p:spPr>
          <a:xfrm>
            <a:off x="5887504" y="145282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56" name="矩形 55"/>
          <p:cNvSpPr/>
          <p:nvPr/>
        </p:nvSpPr>
        <p:spPr>
          <a:xfrm>
            <a:off x="5887504" y="614270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57" name="矩形 56"/>
          <p:cNvSpPr/>
          <p:nvPr/>
        </p:nvSpPr>
        <p:spPr>
          <a:xfrm>
            <a:off x="5887504" y="1056629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58" name="矩形 57"/>
          <p:cNvSpPr/>
          <p:nvPr/>
        </p:nvSpPr>
        <p:spPr>
          <a:xfrm>
            <a:off x="5887504" y="1518425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59" name="矩形 58"/>
          <p:cNvSpPr/>
          <p:nvPr/>
        </p:nvSpPr>
        <p:spPr>
          <a:xfrm>
            <a:off x="5887504" y="2356323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60" name="矩形 59"/>
          <p:cNvSpPr/>
          <p:nvPr/>
        </p:nvSpPr>
        <p:spPr>
          <a:xfrm>
            <a:off x="5887504" y="2825311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61" name="矩形 60"/>
          <p:cNvSpPr/>
          <p:nvPr/>
        </p:nvSpPr>
        <p:spPr>
          <a:xfrm>
            <a:off x="5887504" y="3267670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62" name="矩形 61"/>
          <p:cNvSpPr/>
          <p:nvPr/>
        </p:nvSpPr>
        <p:spPr>
          <a:xfrm>
            <a:off x="5887504" y="3729466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63" name="矩形 62"/>
          <p:cNvSpPr/>
          <p:nvPr/>
        </p:nvSpPr>
        <p:spPr>
          <a:xfrm>
            <a:off x="5887504" y="4519573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64" name="矩形 63"/>
          <p:cNvSpPr/>
          <p:nvPr/>
        </p:nvSpPr>
        <p:spPr>
          <a:xfrm>
            <a:off x="5887504" y="4988561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65" name="矩形 64"/>
          <p:cNvSpPr/>
          <p:nvPr/>
        </p:nvSpPr>
        <p:spPr>
          <a:xfrm>
            <a:off x="5887504" y="5430920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66" name="矩形 65"/>
          <p:cNvSpPr/>
          <p:nvPr/>
        </p:nvSpPr>
        <p:spPr>
          <a:xfrm>
            <a:off x="5887504" y="5892716"/>
            <a:ext cx="270000" cy="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cxnSp>
        <p:nvCxnSpPr>
          <p:cNvPr id="68" name="直線單箭頭接點 67"/>
          <p:cNvCxnSpPr>
            <a:stCxn id="55" idx="3"/>
          </p:cNvCxnSpPr>
          <p:nvPr/>
        </p:nvCxnSpPr>
        <p:spPr>
          <a:xfrm>
            <a:off x="6157504" y="280282"/>
            <a:ext cx="1421404" cy="12773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單箭頭接點 68"/>
          <p:cNvCxnSpPr>
            <a:stCxn id="56" idx="3"/>
          </p:cNvCxnSpPr>
          <p:nvPr/>
        </p:nvCxnSpPr>
        <p:spPr>
          <a:xfrm>
            <a:off x="6157504" y="749270"/>
            <a:ext cx="1421404" cy="8083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單箭頭接點 70"/>
          <p:cNvCxnSpPr>
            <a:stCxn id="57" idx="3"/>
          </p:cNvCxnSpPr>
          <p:nvPr/>
        </p:nvCxnSpPr>
        <p:spPr>
          <a:xfrm>
            <a:off x="6157504" y="1191629"/>
            <a:ext cx="1421404" cy="365964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單箭頭接點 78"/>
          <p:cNvCxnSpPr/>
          <p:nvPr/>
        </p:nvCxnSpPr>
        <p:spPr>
          <a:xfrm flipV="1">
            <a:off x="6177394" y="1596965"/>
            <a:ext cx="1351279" cy="894439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單箭頭接點 79"/>
          <p:cNvCxnSpPr>
            <a:endCxn id="109" idx="2"/>
          </p:cNvCxnSpPr>
          <p:nvPr/>
        </p:nvCxnSpPr>
        <p:spPr>
          <a:xfrm flipV="1">
            <a:off x="6177393" y="1537263"/>
            <a:ext cx="1371154" cy="1415807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單箭頭接點 80"/>
          <p:cNvCxnSpPr>
            <a:endCxn id="109" idx="2"/>
          </p:cNvCxnSpPr>
          <p:nvPr/>
        </p:nvCxnSpPr>
        <p:spPr>
          <a:xfrm flipV="1">
            <a:off x="6177393" y="1537263"/>
            <a:ext cx="1371154" cy="1863113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單箭頭接點 81"/>
          <p:cNvCxnSpPr>
            <a:stCxn id="63" idx="3"/>
          </p:cNvCxnSpPr>
          <p:nvPr/>
        </p:nvCxnSpPr>
        <p:spPr>
          <a:xfrm flipV="1">
            <a:off x="6157504" y="1644696"/>
            <a:ext cx="1351280" cy="300987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單箭頭接點 82"/>
          <p:cNvCxnSpPr>
            <a:endCxn id="109" idx="2"/>
          </p:cNvCxnSpPr>
          <p:nvPr/>
        </p:nvCxnSpPr>
        <p:spPr>
          <a:xfrm flipV="1">
            <a:off x="6157503" y="1537263"/>
            <a:ext cx="1391044" cy="356512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單箭頭接點 83"/>
          <p:cNvCxnSpPr>
            <a:endCxn id="109" idx="2"/>
          </p:cNvCxnSpPr>
          <p:nvPr/>
        </p:nvCxnSpPr>
        <p:spPr>
          <a:xfrm flipV="1">
            <a:off x="6157503" y="1537263"/>
            <a:ext cx="1391044" cy="4012428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橢圓 108"/>
          <p:cNvSpPr/>
          <p:nvPr/>
        </p:nvSpPr>
        <p:spPr>
          <a:xfrm>
            <a:off x="7548547" y="117726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110" name="橢圓 109"/>
          <p:cNvSpPr/>
          <p:nvPr/>
        </p:nvSpPr>
        <p:spPr>
          <a:xfrm>
            <a:off x="7528673" y="2973466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117" name="橢圓 116"/>
          <p:cNvSpPr/>
          <p:nvPr/>
        </p:nvSpPr>
        <p:spPr>
          <a:xfrm>
            <a:off x="446463" y="160780"/>
            <a:ext cx="454965" cy="454965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8" name="橢圓 117"/>
          <p:cNvSpPr/>
          <p:nvPr/>
        </p:nvSpPr>
        <p:spPr>
          <a:xfrm>
            <a:off x="998655" y="132552"/>
            <a:ext cx="454965" cy="45496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9" name="橢圓 118"/>
          <p:cNvSpPr/>
          <p:nvPr/>
        </p:nvSpPr>
        <p:spPr>
          <a:xfrm>
            <a:off x="1509844" y="145282"/>
            <a:ext cx="454965" cy="454965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0" name="橢圓 119"/>
          <p:cNvSpPr/>
          <p:nvPr/>
        </p:nvSpPr>
        <p:spPr>
          <a:xfrm>
            <a:off x="446463" y="619044"/>
            <a:ext cx="454965" cy="454965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1" name="橢圓 120"/>
          <p:cNvSpPr/>
          <p:nvPr/>
        </p:nvSpPr>
        <p:spPr>
          <a:xfrm>
            <a:off x="998655" y="590816"/>
            <a:ext cx="454965" cy="454965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2" name="橢圓 121"/>
          <p:cNvSpPr/>
          <p:nvPr/>
        </p:nvSpPr>
        <p:spPr>
          <a:xfrm>
            <a:off x="1509844" y="603546"/>
            <a:ext cx="454965" cy="454965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3" name="橢圓 122"/>
          <p:cNvSpPr/>
          <p:nvPr/>
        </p:nvSpPr>
        <p:spPr>
          <a:xfrm>
            <a:off x="459086" y="1075126"/>
            <a:ext cx="454965" cy="454965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4" name="橢圓 123"/>
          <p:cNvSpPr/>
          <p:nvPr/>
        </p:nvSpPr>
        <p:spPr>
          <a:xfrm>
            <a:off x="1011278" y="1046898"/>
            <a:ext cx="454965" cy="454965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橢圓 124"/>
          <p:cNvSpPr/>
          <p:nvPr/>
        </p:nvSpPr>
        <p:spPr>
          <a:xfrm>
            <a:off x="1522467" y="1059628"/>
            <a:ext cx="454965" cy="454965"/>
          </a:xfrm>
          <a:prstGeom prst="ellipse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文字方塊 66"/>
          <p:cNvSpPr txBox="1"/>
          <p:nvPr/>
        </p:nvSpPr>
        <p:spPr>
          <a:xfrm>
            <a:off x="6515549" y="5760325"/>
            <a:ext cx="2126717" cy="461665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Shared weights</a:t>
            </a:r>
            <a:endParaRPr lang="zh-TW" altLang="en-US" sz="2400" dirty="0"/>
          </a:p>
        </p:txBody>
      </p:sp>
      <p:cxnSp>
        <p:nvCxnSpPr>
          <p:cNvPr id="72" name="直線單箭頭接點 71"/>
          <p:cNvCxnSpPr>
            <a:stCxn id="56" idx="3"/>
            <a:endCxn id="110" idx="2"/>
          </p:cNvCxnSpPr>
          <p:nvPr/>
        </p:nvCxnSpPr>
        <p:spPr>
          <a:xfrm>
            <a:off x="6157504" y="749270"/>
            <a:ext cx="1371169" cy="258419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/>
          <p:cNvCxnSpPr>
            <a:stCxn id="57" idx="3"/>
            <a:endCxn id="110" idx="2"/>
          </p:cNvCxnSpPr>
          <p:nvPr/>
        </p:nvCxnSpPr>
        <p:spPr>
          <a:xfrm>
            <a:off x="6157504" y="1191629"/>
            <a:ext cx="1371169" cy="214183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單箭頭接點 73"/>
          <p:cNvCxnSpPr>
            <a:stCxn id="58" idx="3"/>
            <a:endCxn id="110" idx="2"/>
          </p:cNvCxnSpPr>
          <p:nvPr/>
        </p:nvCxnSpPr>
        <p:spPr>
          <a:xfrm>
            <a:off x="6157504" y="1653425"/>
            <a:ext cx="1371169" cy="1680041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單箭頭接點 74"/>
          <p:cNvCxnSpPr>
            <a:endCxn id="110" idx="2"/>
          </p:cNvCxnSpPr>
          <p:nvPr/>
        </p:nvCxnSpPr>
        <p:spPr>
          <a:xfrm>
            <a:off x="6186794" y="2980636"/>
            <a:ext cx="1341879" cy="35283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單箭頭接點 75"/>
          <p:cNvCxnSpPr>
            <a:endCxn id="110" idx="2"/>
          </p:cNvCxnSpPr>
          <p:nvPr/>
        </p:nvCxnSpPr>
        <p:spPr>
          <a:xfrm flipV="1">
            <a:off x="6173541" y="3333466"/>
            <a:ext cx="1355132" cy="125038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單箭頭接點 76"/>
          <p:cNvCxnSpPr>
            <a:endCxn id="110" idx="2"/>
          </p:cNvCxnSpPr>
          <p:nvPr/>
        </p:nvCxnSpPr>
        <p:spPr>
          <a:xfrm flipV="1">
            <a:off x="6173556" y="3333466"/>
            <a:ext cx="1355117" cy="56999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單箭頭接點 77"/>
          <p:cNvCxnSpPr>
            <a:stCxn id="64" idx="3"/>
          </p:cNvCxnSpPr>
          <p:nvPr/>
        </p:nvCxnSpPr>
        <p:spPr>
          <a:xfrm flipV="1">
            <a:off x="6157504" y="3361033"/>
            <a:ext cx="1336956" cy="176252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單箭頭接點 84"/>
          <p:cNvCxnSpPr>
            <a:stCxn id="65" idx="3"/>
          </p:cNvCxnSpPr>
          <p:nvPr/>
        </p:nvCxnSpPr>
        <p:spPr>
          <a:xfrm flipV="1">
            <a:off x="6157504" y="3326993"/>
            <a:ext cx="1359292" cy="2238927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單箭頭接點 85"/>
          <p:cNvCxnSpPr>
            <a:stCxn id="66" idx="3"/>
          </p:cNvCxnSpPr>
          <p:nvPr/>
        </p:nvCxnSpPr>
        <p:spPr>
          <a:xfrm flipV="1">
            <a:off x="6157504" y="3389926"/>
            <a:ext cx="1344118" cy="263779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文字方塊 87"/>
          <p:cNvSpPr txBox="1"/>
          <p:nvPr/>
        </p:nvSpPr>
        <p:spPr>
          <a:xfrm>
            <a:off x="708602" y="4640718"/>
            <a:ext cx="234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6 x 6 image</a:t>
            </a:r>
            <a:endParaRPr lang="zh-TW" altLang="en-US" sz="2400" dirty="0"/>
          </a:p>
        </p:txBody>
      </p:sp>
      <p:pic>
        <p:nvPicPr>
          <p:cNvPr id="87" name="圖片 8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876" y="1215655"/>
            <a:ext cx="2229885" cy="22428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35" name="直線單箭頭接點 34"/>
          <p:cNvCxnSpPr/>
          <p:nvPr/>
        </p:nvCxnSpPr>
        <p:spPr>
          <a:xfrm flipV="1">
            <a:off x="2328458" y="1557594"/>
            <a:ext cx="945481" cy="9338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/>
          <p:cNvCxnSpPr/>
          <p:nvPr/>
        </p:nvCxnSpPr>
        <p:spPr>
          <a:xfrm>
            <a:off x="2022123" y="837829"/>
            <a:ext cx="1251816" cy="68580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字方塊 91"/>
          <p:cNvSpPr txBox="1"/>
          <p:nvPr/>
        </p:nvSpPr>
        <p:spPr>
          <a:xfrm>
            <a:off x="619053" y="5258561"/>
            <a:ext cx="2797248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800" dirty="0"/>
              <a:t>Less parameters!</a:t>
            </a:r>
            <a:endParaRPr lang="zh-TW" altLang="en-US" sz="2800" dirty="0"/>
          </a:p>
        </p:txBody>
      </p:sp>
      <p:sp>
        <p:nvSpPr>
          <p:cNvPr id="93" name="文字方塊 92"/>
          <p:cNvSpPr txBox="1"/>
          <p:nvPr/>
        </p:nvSpPr>
        <p:spPr>
          <a:xfrm>
            <a:off x="629478" y="5937959"/>
            <a:ext cx="3485322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800" dirty="0"/>
              <a:t>Even less parameters!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5685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animBg="1"/>
      <p:bldP spid="67" grpId="0" animBg="1"/>
      <p:bldP spid="9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whole CNN</a:t>
            </a:r>
            <a:endParaRPr lang="zh-TW" altLang="en-US" dirty="0"/>
          </a:p>
        </p:txBody>
      </p:sp>
      <p:grpSp>
        <p:nvGrpSpPr>
          <p:cNvPr id="4" name="群組 3"/>
          <p:cNvGrpSpPr/>
          <p:nvPr/>
        </p:nvGrpSpPr>
        <p:grpSpPr>
          <a:xfrm>
            <a:off x="749703" y="2274347"/>
            <a:ext cx="2906568" cy="3201477"/>
            <a:chOff x="-1626455" y="3999117"/>
            <a:chExt cx="2906568" cy="3201477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 flipH="1">
              <a:off x="-1736746" y="4748962"/>
              <a:ext cx="3201477" cy="1701788"/>
            </a:xfrm>
            <a:prstGeom prst="rect">
              <a:avLst/>
            </a:prstGeom>
          </p:spPr>
        </p:pic>
        <p:sp>
          <p:nvSpPr>
            <p:cNvPr id="6" name="文字方塊 5"/>
            <p:cNvSpPr txBox="1"/>
            <p:nvPr/>
          </p:nvSpPr>
          <p:spPr>
            <a:xfrm>
              <a:off x="-1626455" y="5442856"/>
              <a:ext cx="2906568" cy="830997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Fully Connected Feedforward network</a:t>
              </a:r>
              <a:endParaRPr lang="zh-TW" altLang="en-US" sz="2400" dirty="0"/>
            </a:p>
          </p:txBody>
        </p:sp>
      </p:grpSp>
      <p:pic>
        <p:nvPicPr>
          <p:cNvPr id="12290" name="Picture 2" descr="http://s.hswstatic.com/gif/whiskers-sa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642" y="191529"/>
            <a:ext cx="1771005" cy="1204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/>
          <p:cNvSpPr txBox="1"/>
          <p:nvPr/>
        </p:nvSpPr>
        <p:spPr>
          <a:xfrm>
            <a:off x="1277455" y="1705969"/>
            <a:ext cx="204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cat dog ……</a:t>
            </a:r>
            <a:endParaRPr lang="zh-TW" altLang="en-US" sz="2400" dirty="0"/>
          </a:p>
        </p:txBody>
      </p:sp>
      <p:sp>
        <p:nvSpPr>
          <p:cNvPr id="11" name="矩形 10"/>
          <p:cNvSpPr/>
          <p:nvPr/>
        </p:nvSpPr>
        <p:spPr>
          <a:xfrm>
            <a:off x="5249923" y="1929505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5249923" y="3029517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5249923" y="4097730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5249923" y="5130982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3324218" y="6055666"/>
            <a:ext cx="1556991" cy="46166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Flatten</a:t>
            </a:r>
            <a:endParaRPr lang="zh-TW" altLang="en-US" sz="2400" dirty="0"/>
          </a:p>
        </p:txBody>
      </p:sp>
      <p:sp>
        <p:nvSpPr>
          <p:cNvPr id="12" name="向下箭號 11"/>
          <p:cNvSpPr/>
          <p:nvPr/>
        </p:nvSpPr>
        <p:spPr>
          <a:xfrm>
            <a:off x="5869620" y="1451760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下箭號 17"/>
          <p:cNvSpPr/>
          <p:nvPr/>
        </p:nvSpPr>
        <p:spPr>
          <a:xfrm>
            <a:off x="5869620" y="2562542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向下箭號 18"/>
          <p:cNvSpPr/>
          <p:nvPr/>
        </p:nvSpPr>
        <p:spPr>
          <a:xfrm>
            <a:off x="5869620" y="3654185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向下箭號 19"/>
          <p:cNvSpPr/>
          <p:nvPr/>
        </p:nvSpPr>
        <p:spPr>
          <a:xfrm>
            <a:off x="5869620" y="4689178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右彎箭號 16"/>
          <p:cNvSpPr/>
          <p:nvPr/>
        </p:nvSpPr>
        <p:spPr>
          <a:xfrm rot="10800000">
            <a:off x="4881209" y="5753402"/>
            <a:ext cx="1378857" cy="751743"/>
          </a:xfrm>
          <a:prstGeom prst="bentArrow">
            <a:avLst>
              <a:gd name="adj1" fmla="val 36585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2" name="右彎箭號 21"/>
          <p:cNvSpPr/>
          <p:nvPr/>
        </p:nvSpPr>
        <p:spPr>
          <a:xfrm rot="16200000">
            <a:off x="2154214" y="5340912"/>
            <a:ext cx="968423" cy="1238252"/>
          </a:xfrm>
          <a:prstGeom prst="bentArrow">
            <a:avLst>
              <a:gd name="adj1" fmla="val 28061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7424968" y="3414758"/>
            <a:ext cx="1690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Can repeat many times</a:t>
            </a:r>
            <a:endParaRPr lang="zh-TW" altLang="en-US" sz="2400" dirty="0"/>
          </a:p>
        </p:txBody>
      </p:sp>
      <p:sp>
        <p:nvSpPr>
          <p:cNvPr id="23" name="左大括弧 22"/>
          <p:cNvSpPr/>
          <p:nvPr/>
        </p:nvSpPr>
        <p:spPr>
          <a:xfrm flipH="1">
            <a:off x="7026249" y="1806541"/>
            <a:ext cx="334434" cy="4047433"/>
          </a:xfrm>
          <a:prstGeom prst="leftBrace">
            <a:avLst>
              <a:gd name="adj1" fmla="val 72890"/>
              <a:gd name="adj2" fmla="val 5000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3"/>
          <p:cNvSpPr/>
          <p:nvPr/>
        </p:nvSpPr>
        <p:spPr>
          <a:xfrm>
            <a:off x="5169420" y="2977281"/>
            <a:ext cx="1856830" cy="69651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/>
          <p:cNvSpPr/>
          <p:nvPr/>
        </p:nvSpPr>
        <p:spPr>
          <a:xfrm>
            <a:off x="5169420" y="5080581"/>
            <a:ext cx="1856830" cy="69651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591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CNN – Max Pooling</a:t>
            </a:r>
            <a:endParaRPr lang="zh-TW" altLang="en-US" dirty="0"/>
          </a:p>
        </p:txBody>
      </p:sp>
      <p:sp>
        <p:nvSpPr>
          <p:cNvPr id="12" name="橢圓 11"/>
          <p:cNvSpPr/>
          <p:nvPr/>
        </p:nvSpPr>
        <p:spPr>
          <a:xfrm>
            <a:off x="895269" y="3285294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13" name="橢圓 12"/>
          <p:cNvSpPr/>
          <p:nvPr/>
        </p:nvSpPr>
        <p:spPr>
          <a:xfrm>
            <a:off x="1737098" y="3285294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14" name="橢圓 13"/>
          <p:cNvSpPr/>
          <p:nvPr/>
        </p:nvSpPr>
        <p:spPr>
          <a:xfrm>
            <a:off x="2578927" y="3285294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15" name="橢圓 14"/>
          <p:cNvSpPr/>
          <p:nvPr/>
        </p:nvSpPr>
        <p:spPr>
          <a:xfrm>
            <a:off x="3420756" y="3285294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16" name="橢圓 15"/>
          <p:cNvSpPr/>
          <p:nvPr/>
        </p:nvSpPr>
        <p:spPr>
          <a:xfrm>
            <a:off x="895269" y="4085394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17" name="橢圓 16"/>
          <p:cNvSpPr/>
          <p:nvPr/>
        </p:nvSpPr>
        <p:spPr>
          <a:xfrm>
            <a:off x="1737098" y="4085394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18" name="橢圓 17"/>
          <p:cNvSpPr/>
          <p:nvPr/>
        </p:nvSpPr>
        <p:spPr>
          <a:xfrm>
            <a:off x="2578927" y="4085394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19" name="橢圓 18"/>
          <p:cNvSpPr/>
          <p:nvPr/>
        </p:nvSpPr>
        <p:spPr>
          <a:xfrm>
            <a:off x="3420756" y="4085394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20" name="橢圓 19"/>
          <p:cNvSpPr/>
          <p:nvPr/>
        </p:nvSpPr>
        <p:spPr>
          <a:xfrm>
            <a:off x="895269" y="4943166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21" name="橢圓 20"/>
          <p:cNvSpPr/>
          <p:nvPr/>
        </p:nvSpPr>
        <p:spPr>
          <a:xfrm>
            <a:off x="1737098" y="4943166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22" name="橢圓 21"/>
          <p:cNvSpPr/>
          <p:nvPr/>
        </p:nvSpPr>
        <p:spPr>
          <a:xfrm>
            <a:off x="2578927" y="4943166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23" name="橢圓 22"/>
          <p:cNvSpPr/>
          <p:nvPr/>
        </p:nvSpPr>
        <p:spPr>
          <a:xfrm>
            <a:off x="3420756" y="4943166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24" name="橢圓 23"/>
          <p:cNvSpPr/>
          <p:nvPr/>
        </p:nvSpPr>
        <p:spPr>
          <a:xfrm>
            <a:off x="895269" y="5743266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25" name="橢圓 24"/>
          <p:cNvSpPr/>
          <p:nvPr/>
        </p:nvSpPr>
        <p:spPr>
          <a:xfrm>
            <a:off x="1737098" y="5743266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-2</a:t>
            </a:r>
            <a:endParaRPr lang="zh-TW" altLang="en-US" sz="2400" dirty="0"/>
          </a:p>
        </p:txBody>
      </p:sp>
      <p:sp>
        <p:nvSpPr>
          <p:cNvPr id="26" name="橢圓 25"/>
          <p:cNvSpPr/>
          <p:nvPr/>
        </p:nvSpPr>
        <p:spPr>
          <a:xfrm>
            <a:off x="2578927" y="5743266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-2</a:t>
            </a:r>
            <a:endParaRPr lang="zh-TW" altLang="en-US" sz="2400" dirty="0"/>
          </a:p>
        </p:txBody>
      </p:sp>
      <p:sp>
        <p:nvSpPr>
          <p:cNvPr id="27" name="橢圓 26"/>
          <p:cNvSpPr/>
          <p:nvPr/>
        </p:nvSpPr>
        <p:spPr>
          <a:xfrm>
            <a:off x="3420756" y="5743266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graphicFrame>
        <p:nvGraphicFramePr>
          <p:cNvPr id="35" name="表格 34"/>
          <p:cNvGraphicFramePr>
            <a:graphicFrameLocks noGrp="1"/>
          </p:cNvGraphicFramePr>
          <p:nvPr>
            <p:extLst/>
          </p:nvPr>
        </p:nvGraphicFramePr>
        <p:xfrm>
          <a:off x="5711842" y="1617399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" name="文字方塊 35"/>
          <p:cNvSpPr txBox="1"/>
          <p:nvPr/>
        </p:nvSpPr>
        <p:spPr>
          <a:xfrm>
            <a:off x="7200612" y="2086626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2</a:t>
            </a:r>
            <a:endParaRPr lang="zh-TW" altLang="en-US" sz="2400" dirty="0"/>
          </a:p>
        </p:txBody>
      </p:sp>
      <p:sp>
        <p:nvSpPr>
          <p:cNvPr id="42" name="橢圓 41"/>
          <p:cNvSpPr/>
          <p:nvPr/>
        </p:nvSpPr>
        <p:spPr>
          <a:xfrm>
            <a:off x="5064249" y="3354180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3" name="橢圓 42"/>
          <p:cNvSpPr/>
          <p:nvPr/>
        </p:nvSpPr>
        <p:spPr>
          <a:xfrm>
            <a:off x="5906078" y="3354180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4" name="橢圓 43"/>
          <p:cNvSpPr/>
          <p:nvPr/>
        </p:nvSpPr>
        <p:spPr>
          <a:xfrm>
            <a:off x="6747907" y="3354180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5" name="橢圓 44"/>
          <p:cNvSpPr/>
          <p:nvPr/>
        </p:nvSpPr>
        <p:spPr>
          <a:xfrm>
            <a:off x="7589736" y="3354180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6" name="橢圓 45"/>
          <p:cNvSpPr/>
          <p:nvPr/>
        </p:nvSpPr>
        <p:spPr>
          <a:xfrm>
            <a:off x="5064249" y="4154280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7" name="橢圓 46"/>
          <p:cNvSpPr/>
          <p:nvPr/>
        </p:nvSpPr>
        <p:spPr>
          <a:xfrm>
            <a:off x="5906078" y="4154280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48" name="橢圓 47"/>
          <p:cNvSpPr/>
          <p:nvPr/>
        </p:nvSpPr>
        <p:spPr>
          <a:xfrm>
            <a:off x="6747907" y="4154280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-2</a:t>
            </a:r>
            <a:endParaRPr lang="zh-TW" altLang="en-US" sz="2400" dirty="0"/>
          </a:p>
        </p:txBody>
      </p:sp>
      <p:sp>
        <p:nvSpPr>
          <p:cNvPr id="49" name="橢圓 48"/>
          <p:cNvSpPr/>
          <p:nvPr/>
        </p:nvSpPr>
        <p:spPr>
          <a:xfrm>
            <a:off x="7589736" y="4154280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50" name="橢圓 49"/>
          <p:cNvSpPr/>
          <p:nvPr/>
        </p:nvSpPr>
        <p:spPr>
          <a:xfrm>
            <a:off x="5064249" y="5012052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51" name="橢圓 50"/>
          <p:cNvSpPr/>
          <p:nvPr/>
        </p:nvSpPr>
        <p:spPr>
          <a:xfrm>
            <a:off x="5906078" y="5012052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52" name="橢圓 51"/>
          <p:cNvSpPr/>
          <p:nvPr/>
        </p:nvSpPr>
        <p:spPr>
          <a:xfrm>
            <a:off x="6747907" y="5012052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-2</a:t>
            </a:r>
            <a:endParaRPr lang="zh-TW" altLang="en-US" sz="2400" dirty="0"/>
          </a:p>
        </p:txBody>
      </p:sp>
      <p:sp>
        <p:nvSpPr>
          <p:cNvPr id="53" name="橢圓 52"/>
          <p:cNvSpPr/>
          <p:nvPr/>
        </p:nvSpPr>
        <p:spPr>
          <a:xfrm>
            <a:off x="7589736" y="5012052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54" name="橢圓 53"/>
          <p:cNvSpPr/>
          <p:nvPr/>
        </p:nvSpPr>
        <p:spPr>
          <a:xfrm>
            <a:off x="5064249" y="5812152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55" name="橢圓 54"/>
          <p:cNvSpPr/>
          <p:nvPr/>
        </p:nvSpPr>
        <p:spPr>
          <a:xfrm>
            <a:off x="5906078" y="5812152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56" name="橢圓 55"/>
          <p:cNvSpPr/>
          <p:nvPr/>
        </p:nvSpPr>
        <p:spPr>
          <a:xfrm>
            <a:off x="6747907" y="5812152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-4</a:t>
            </a:r>
            <a:endParaRPr lang="zh-TW" altLang="en-US" sz="2400" dirty="0"/>
          </a:p>
        </p:txBody>
      </p:sp>
      <p:sp>
        <p:nvSpPr>
          <p:cNvPr id="57" name="橢圓 56"/>
          <p:cNvSpPr/>
          <p:nvPr/>
        </p:nvSpPr>
        <p:spPr>
          <a:xfrm>
            <a:off x="7589736" y="5812152"/>
            <a:ext cx="720000" cy="720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/>
          </p:nvPr>
        </p:nvGraphicFramePr>
        <p:xfrm>
          <a:off x="1706936" y="1617399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9" name="文字方塊 58"/>
          <p:cNvSpPr txBox="1"/>
          <p:nvPr/>
        </p:nvSpPr>
        <p:spPr>
          <a:xfrm>
            <a:off x="3329090" y="2072366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1</a:t>
            </a:r>
            <a:endParaRPr lang="zh-TW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895269" y="3285294"/>
            <a:ext cx="1561830" cy="1520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矩形 67"/>
          <p:cNvSpPr/>
          <p:nvPr/>
        </p:nvSpPr>
        <p:spPr>
          <a:xfrm>
            <a:off x="2578926" y="3285294"/>
            <a:ext cx="1561830" cy="1520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矩形 68"/>
          <p:cNvSpPr/>
          <p:nvPr/>
        </p:nvSpPr>
        <p:spPr>
          <a:xfrm>
            <a:off x="895269" y="4940857"/>
            <a:ext cx="1561830" cy="1520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矩形 69"/>
          <p:cNvSpPr/>
          <p:nvPr/>
        </p:nvSpPr>
        <p:spPr>
          <a:xfrm>
            <a:off x="2578926" y="4940857"/>
            <a:ext cx="1561830" cy="1520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矩形 70"/>
          <p:cNvSpPr/>
          <p:nvPr/>
        </p:nvSpPr>
        <p:spPr>
          <a:xfrm>
            <a:off x="5064250" y="3325344"/>
            <a:ext cx="1561830" cy="1520100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矩形 71"/>
          <p:cNvSpPr/>
          <p:nvPr/>
        </p:nvSpPr>
        <p:spPr>
          <a:xfrm>
            <a:off x="6747907" y="3325344"/>
            <a:ext cx="1561830" cy="1520100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矩形 72"/>
          <p:cNvSpPr/>
          <p:nvPr/>
        </p:nvSpPr>
        <p:spPr>
          <a:xfrm>
            <a:off x="5064250" y="4980907"/>
            <a:ext cx="1561830" cy="1520100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矩形 73"/>
          <p:cNvSpPr/>
          <p:nvPr/>
        </p:nvSpPr>
        <p:spPr>
          <a:xfrm>
            <a:off x="6747907" y="4980907"/>
            <a:ext cx="1561830" cy="1520100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9843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4" grpId="0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36" grpId="0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8" grpId="0" animBg="1"/>
      <p:bldP spid="48" grpId="1" animBg="1"/>
      <p:bldP spid="49" grpId="0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6" grpId="0" animBg="1"/>
      <p:bldP spid="56" grpId="1" animBg="1"/>
      <p:bldP spid="57" grpId="0" animBg="1"/>
      <p:bldP spid="59" grpId="0"/>
      <p:bldP spid="3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CNN – Max Pooling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/>
          </p:cNvGraphicFramePr>
          <p:nvPr>
            <p:extLst/>
          </p:nvPr>
        </p:nvGraphicFramePr>
        <p:xfrm>
          <a:off x="338635" y="2503457"/>
          <a:ext cx="287397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8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602107" y="5493365"/>
            <a:ext cx="234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6 x 6 image</a:t>
            </a:r>
            <a:endParaRPr lang="zh-TW" altLang="en-US" sz="2400" dirty="0"/>
          </a:p>
        </p:txBody>
      </p:sp>
      <p:sp>
        <p:nvSpPr>
          <p:cNvPr id="6" name="橢圓 5"/>
          <p:cNvSpPr/>
          <p:nvPr/>
        </p:nvSpPr>
        <p:spPr>
          <a:xfrm>
            <a:off x="6598679" y="3086837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7" name="橢圓 6"/>
          <p:cNvSpPr/>
          <p:nvPr/>
        </p:nvSpPr>
        <p:spPr>
          <a:xfrm>
            <a:off x="7570286" y="3086837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8" name="橢圓 7"/>
          <p:cNvSpPr/>
          <p:nvPr/>
        </p:nvSpPr>
        <p:spPr>
          <a:xfrm>
            <a:off x="7570286" y="4195136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9" name="橢圓 8"/>
          <p:cNvSpPr/>
          <p:nvPr/>
        </p:nvSpPr>
        <p:spPr>
          <a:xfrm>
            <a:off x="6598679" y="4195136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10" name="橢圓 9"/>
          <p:cNvSpPr/>
          <p:nvPr/>
        </p:nvSpPr>
        <p:spPr>
          <a:xfrm>
            <a:off x="6788771" y="3303596"/>
            <a:ext cx="720000" cy="720000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11" name="橢圓 10"/>
          <p:cNvSpPr/>
          <p:nvPr/>
        </p:nvSpPr>
        <p:spPr>
          <a:xfrm>
            <a:off x="7795350" y="3281294"/>
            <a:ext cx="720000" cy="720000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12" name="橢圓 11"/>
          <p:cNvSpPr/>
          <p:nvPr/>
        </p:nvSpPr>
        <p:spPr>
          <a:xfrm>
            <a:off x="7795350" y="4352180"/>
            <a:ext cx="720000" cy="720000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13" name="橢圓 12"/>
          <p:cNvSpPr/>
          <p:nvPr/>
        </p:nvSpPr>
        <p:spPr>
          <a:xfrm>
            <a:off x="6803112" y="4354671"/>
            <a:ext cx="720000" cy="720000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6425893" y="5185949"/>
            <a:ext cx="234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2 x 2 image</a:t>
            </a:r>
            <a:endParaRPr lang="zh-TW" altLang="en-US" sz="24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6436727" y="5699909"/>
            <a:ext cx="22671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solidFill>
                  <a:srgbClr val="0000FF"/>
                </a:solidFill>
              </a:rPr>
              <a:t>Each filter </a:t>
            </a:r>
          </a:p>
          <a:p>
            <a:pPr algn="ctr"/>
            <a:r>
              <a:rPr lang="en-US" altLang="zh-TW" sz="2800" dirty="0">
                <a:solidFill>
                  <a:srgbClr val="0000FF"/>
                </a:solidFill>
              </a:rPr>
              <a:t>is a channel</a:t>
            </a:r>
            <a:endParaRPr lang="zh-TW" altLang="en-US" sz="2800" dirty="0">
              <a:solidFill>
                <a:srgbClr val="0000FF"/>
              </a:solidFill>
            </a:endParaRPr>
          </a:p>
        </p:txBody>
      </p:sp>
      <p:sp>
        <p:nvSpPr>
          <p:cNvPr id="16" name="向右箭號 15"/>
          <p:cNvSpPr/>
          <p:nvPr/>
        </p:nvSpPr>
        <p:spPr>
          <a:xfrm>
            <a:off x="3152252" y="2729341"/>
            <a:ext cx="859387" cy="84697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/>
          <p:cNvSpPr txBox="1"/>
          <p:nvPr/>
        </p:nvSpPr>
        <p:spPr>
          <a:xfrm>
            <a:off x="6436727" y="1957287"/>
            <a:ext cx="22807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New image </a:t>
            </a:r>
          </a:p>
          <a:p>
            <a:pPr algn="ctr"/>
            <a:r>
              <a:rPr lang="en-US" altLang="zh-TW" sz="2800" dirty="0"/>
              <a:t>but smaller</a:t>
            </a:r>
            <a:endParaRPr lang="zh-TW" altLang="en-US" sz="2800" dirty="0"/>
          </a:p>
        </p:txBody>
      </p:sp>
      <p:sp>
        <p:nvSpPr>
          <p:cNvPr id="19" name="矩形 18"/>
          <p:cNvSpPr/>
          <p:nvPr/>
        </p:nvSpPr>
        <p:spPr>
          <a:xfrm>
            <a:off x="4014707" y="2610493"/>
            <a:ext cx="1375221" cy="106705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Conv</a:t>
            </a:r>
            <a:endParaRPr lang="zh-TW" altLang="en-US" sz="2800" dirty="0"/>
          </a:p>
        </p:txBody>
      </p:sp>
      <p:sp>
        <p:nvSpPr>
          <p:cNvPr id="20" name="矩形 19"/>
          <p:cNvSpPr/>
          <p:nvPr/>
        </p:nvSpPr>
        <p:spPr>
          <a:xfrm>
            <a:off x="4011639" y="4187992"/>
            <a:ext cx="1378290" cy="106705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Max</a:t>
            </a:r>
          </a:p>
          <a:p>
            <a:pPr algn="ctr"/>
            <a:r>
              <a:rPr lang="en-US" altLang="zh-TW" sz="2800" dirty="0"/>
              <a:t>Pooling</a:t>
            </a:r>
            <a:endParaRPr lang="zh-TW" altLang="en-US" sz="2800" dirty="0"/>
          </a:p>
        </p:txBody>
      </p:sp>
      <p:sp>
        <p:nvSpPr>
          <p:cNvPr id="21" name="向右箭號 20"/>
          <p:cNvSpPr/>
          <p:nvPr/>
        </p:nvSpPr>
        <p:spPr>
          <a:xfrm>
            <a:off x="5378125" y="4289228"/>
            <a:ext cx="859387" cy="84697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向右箭號 21"/>
          <p:cNvSpPr/>
          <p:nvPr/>
        </p:nvSpPr>
        <p:spPr>
          <a:xfrm rot="5400000">
            <a:off x="4454982" y="3518705"/>
            <a:ext cx="491601" cy="84697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61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CNN for Image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Some patterns are much smaller than the whole image</a:t>
            </a:r>
            <a:endParaRPr lang="zh-TW" altLang="en-US" dirty="0"/>
          </a:p>
        </p:txBody>
      </p:sp>
      <p:pic>
        <p:nvPicPr>
          <p:cNvPr id="15" name="Picture 4" descr="https://upload.wikimedia.org/wikipedia/commons/5/5e/Silverbird_in_Murchison_Falls_National_Park,_Ugand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429" y="4692617"/>
            <a:ext cx="2485663" cy="165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AutoShape 8" descr="data:image/jpeg;base64,/9j/4AAQSkZJRgABAQAAAQABAAD/2wCEAAkGBxASEhAQDxIQDxAPDxAPEA8VFQ8QEBAQFRUWFhUVFRUYHSggGBomGxUVIjEhJSkrLi4uGB8zODMtNygtLisBCgoKDg0OFxAQGCseHx0tLS0tLSstLS0tKy0tLS0tLS0tLS0tLS0tLS0tLS0tKystLS0tKy0rLSstKystLTctLf/AABEIALUBFgMBIgACEQEDEQH/xAAbAAACAwEBAQAAAAAAAAAAAAADBAECBQAGB//EAEAQAAIBAgMFBQQHBgUFAAAAAAECAAMRBBIhBTFBUWETInGRoQYyQoEjUnKxwdHwQ2KSouHxFDNTgrIVY4PC0v/EABoBAAMBAQEBAAAAAAAAAAAAAAECAwAEBQb/xAAiEQEBAAICAgMBAQEBAAAAAAAAAQIRAxIhMQQTQVEykSL/2gAMAwEAAhEDEQA/APmaw1JIBDHsMsejBqNKaOHpwNJJoYZZy8iuMO4anNGisVoCPURFxPozSWMLAJO7Zb5bi/LjL4gYvBu8gtBO8tC2KO8ETId5TNE5KMi0uBKCXUThzp5F1EKolFEOiyWzSLoJe0lVkkR5R0GZWEInBY/bwCBLgSVWEVYlraQJxvCBZxWJR0FOAMKEk5ZPTaAIMi0PllSs0jaCMqSYS0qRKSFsVF4QEyqiXMa4lVJlCTLmDMX69sqXtIlGkyn1M+OUWmphZj0TNXCtPSrmjWoxjDYune2YA7rHT74pQaWr4EN3l38RznPlJ+qzevD0OHYHdqPkY7RqDmPC4nikpsh0zIfEiN0sZUHvBag5OAfVbH1gnH/KP2a/Hsw0yts4E1LMu8cJm0NpgcKtPorioh/21BcfxTQo7XQ7y1+qEH+VmjXGj3lmnYTEVVUX79tGUnvDwMINpITa5U8jOp42je4ZPmch/mtBY3CK/ep2PG28fIr+cMysJuz0OWl1Mx6LZTlZjTPPePnYflHalR0sW0W1+0GtMjqN4+6LlbVMco0FhkERw+IBOU6HhxB8DNBBOLO2Xytjq+l1EOglaaw6LJbNpKiSRLgTrRpR0FaSBL5ZIWHsGkAQiiQBCKJuzacBJtLBZYLFtbSgWTlhQknJAwGSVZIzkkMkLEykGyxtkgmWUxpLAgJxhCsG8culTBMJcmUJlcShkSZJMiWgPidLfNPDNM1DG6DS9c8bCVcoBtm562tGKe0bfAD/ALv6RPDtf5zRwuAznQMOtjaRuv2KefwVdpKfepsR9pT96Sy18Md9KqDzDpbyKytTZrLxUeLUk/5MJeng13tVpL4XqH+S49ZpIG6l3oG2TOv2ireoEgpS4uQOQCmV7Onf3gBzyg39ZDNRH+o/8KiEqxpUeFZh/wCNvwlP8JSJB7RW5HJVv5lZRaqa5aRPixY/dGaDMfdpovXvHz1M2zaR2VM91nqN4io5+WcETZw+zaYCk06h0uCFCgj95GI81iefj2jZh8NNcx9J6OjWFWmtr5lH7S2cnoFInPyWz0fFirh8Kaopmi6927HvIR1Ug6esJUwWJWplw1ZHUjSlWBRvlUF1OnQT0+GoJVTKbKw0KmwJ8dxlF2CxuvaZl4ad5eitykpNz3/0/bV8MLCbUYP2OIpPRqBc17ZqZHMMLi360m0h/vwgMR7Lgm7VSMt7G/e16xGlh61Mt2L9ooa5R1K3HGxvv8JLLHV8LY5y+2yJMyqO2aege9Ing26/Rv7R9KwOoII5ggjzEXRtwacYlW2hTU5bhm+qCLjx5SlQVKg17o35b28zxjTC3yXLkkEq7URSQAzW323D5yn/AFflTPn/AEiTYcDh/eHojdaNOO30S8mjI2q/+kD8zfwhKO3af7RWp9dHX01labDc9j5CXrYOnVGWwJPEb431WTyE5Gph6yOLoytbfbh4jhD5J4xsHVoH6LeCLam9uOXkf1aeh2Ftpa/cfu1bXGlg4HLr+vCPi/5qvme2lknZIfLOKwbak2pwTU46ywbLCWkmWLVBHqoidURpSUq5g2aXqCBYS2GRKhnnSjTp0TIHxlWh6LRVTD0zOhBs4WtoADlI4jS/zjOZuJY+JJmXg7k2HX0m1gcQiENdmO6wsoPS5/KTptRCL09Ix2VrZgRxAOlx0vCNth9yhKfEWAdv4nv6WizVHZszFmY7yblvOEBwo6feZYhBwLeOUD8funU0Nrnhv3WHiToJU10BsL1DyW4X5sRc/IDxi+xWGY6KoHIWLt4gG/nYCWKqD32LN9TV28gbDzMopd+4Ot6aaAdXP4m5kjIg1K1Nd+oog8h8VQ+kFMew9Y27tkS/vaeRPu36AExnDOKbdpTyhhqzsC7ep7vpMyriMuVqpYXAyUhYVXHgNKa+vjCUy7mzBbjXsxcU6Xj9ZvXwks/R49Ls3a9EjK4AJNy92TOemUi4+U2BWY/5YOUm1yco+U8lgCiVNbs1gSxF7fgPCezNE5AzEiwvYbyOg4SOPvQ5M1sMcxz3AvfRmt5XjFTFpYWFgLAAC5t1PKZWLxzFgFp5ad7Fibm/hxjCgkZVAGbQk8BKWePBJfJ/FbPSuo3hj7qgk2HM33TzGJ9matOrl7mIRsoICsQjb9W09DaelwJKgqCQl7Fvib8pqUnAUWI/dGhyg6X8Y+E/sC15nC4N0HuooU6ZVUMovuJA70NXYqN+Zt5PcBQdTNPGkLc5SfDfPPY1iQXBIN7rdrH9dDaQ+dy3i4//AD+r/E45yZ+RWqtuYWPoRBGsQRfW+7rM/EjEMFIZcm9rjvKb7gb2sfCcXIKhtGAt03+E8vj+ZyYY63LXrZfBwzy3PDQbF6kPcX4X8pn7R2viaVGuuEY9oyXpsBd1IILWuORbWEqYog3JzHdc6AeUDUrAFWuG48j1tx87SePyeTtLT34fHqwp7K7Q2jiXc11cUAoymoDmDCwIDEXbidd01cbmp5aiWVk7y8rg3t+ucDi/aW+WnTVmfLqti5sONl38OEBX2h3clZSpbQF1emrH6t7fq48I9nLny/Zjj13+I6w48Omd3H03CVu0RKgFs6K9uVwDCMJgexu2Eq0qdFl7GsqmyE5g4G8q19SBvXh4T0bLO242Xy4Ny+i7QTRhhBMIAK1FitVI84i1URoWzZCokXqCO1BFqglMaW4lWEiWedKdw0+JrCpBKIZZ3uc1QaxBGhHGP0qx0vYzNQw9N4tGPQbPo0z36xy0weHvueSj8ZWri1B+iWy7rtZmPXpEcPiiBlIDLyO8eB4R2v2aqjLmJZQzWtZWPw3tv+USGsDdzpnY9F3t8hwhlpW989kD+zXWs46/V+dvnF6VRhcgBL/HqWt4n8LS6WXvOTTU7231W+yOHjDaEhvMW+iRQBvNIHugc6r8fDSLVccFbLQtVrHu9ra6p0pL+MXas9X6KipSmfgB1bq54wq00pDfcNpnX363NafJP3+NzbqoiYekbswYs97VcQe8c/1KZPvNzbcLac4+tXIFRAM7aheCg/Ex4mJ1q/ZqpYLnYWo0R7qLzI5f8obAIQGqVCWOhcnUkncnz+6Jf6aNvAgKV4/EWO/q56ncBPR4TEZmyqCwHvNqflrPL4N7KznViw05udw8AJv7MxBQBBvY2zDefrGQvs/4Yx2HBOa1td3FQeNuG6UpkKDf4fXoJoYEqb5gCxYHnbl6Sa2HVn4AL3j0/V5THJPKM3H4ao4SkmjN3nO7KvEX4TVwgJa40SmMq9SNCzcz/WXygjMD7wuOekZpUlRLNbXUjn+ry3aRPW2fiK2YkaHpoQB1nlvafDOoJpLlUDUkqoLE2v8Aoaz2NLKb6anXlaZm3sF2iE086VdStRWZSoAte/K14vLjOXHSnFyXjz7R5KntBsvZhDxu27NbiOko1fTvMb7vAePOZ+z2FIlDVFUj3quoJJBNiTfXfxO68HXqOSrC4GoANyTcmeDn8frncdafScfNMsJk0cTiLZQoz3sO7e5J0A03nkBNnZPsXWqkPi3NFD+yXKaxH7zahNOAufAxn2F2MBfE1Vu+YrRDAXQDRn+0bkdALDfPcUxL8fFMZ4cHP8rLK6hfZOyaGHXLh6SUgRqQO832m3sfGPlAd4vfgdRIWEEq5LXmsf7HUGbtMMzYOqCD3NaRI1F6R0BB1BXLN1Q2Vc9i2UZiNAWtrbpeMGCeHtbPJPQLCBaGaBqTbGAPFqkYqGLOYdm2WqxSpHKkUqibs2yzTpYiTN2B8SWEWUEuBPX24Vw0IjQWWWAmbZynUmlszFBKiFiMmde0uARkvroZiq0YpvEsNK3Nt1HV2y0hTVrMthmBBFwVJ0sb3uJlLSdu9UNl+s17Hw5nwj+F2zWVRTvnRRZVPAcADy6GBxFUnvK3ZMSFBVe+xPDMST5Wgg2r4qsKQ7NVysR31axY8u0HDonzPKQh7P6at36j600O9uTHkohMRhKWGtdu2rMocJayqza3fXX8YlQoPUbMdebH7v6TWRjezqL1HNVznY8Tz4DoI+9f6uqobL/3Kp+Lw5dBB1jkHYpq7Czn6qnh4kS+FsDmI7lAWUfXrHd5Sdu/J41qC2KoNezAv1qt+V5sbOGZnb4aaimp6k2vMTBtkphj7zEkdWPH5C81cGpVLDfqfSw++JINrTwdfL3zrd2CjcBbQTRxTkJWy27tJSb7t1yJkpT7tFeQv5maOKzJSqnUZ3RR4TWSNPIWCxLM4DkZVAAsLWsNfKbGHp5zmYEgbh0Eztk4Mgi/xC5Y7vAevmZ6/D4bKFFgeJ6Rddsg3qMhMCT3msO96covidlByQXKrZsyg2D6HeOImrj6tgQFJ1Nh+MSxBcIGIu1i1tyj7XpOrGaiNr5ft7ZrJXNO1kZ6YFNNS2bMzMzG5LHLv6CGxOA7JlqH3adNbAa97MBbzM6u5q11yghVObPmzEsW1/IDheejXB53ZKlrGqlkHBKf0oHmFnP8ngxzly/Y6OH5GXH4/G7syjkponEKL/a3t6kzRpmKIYwhnB6mlN7MKYS8ArS4aLthCYJjOLwbtNsLVXMA5lnaBdodjKHUMWqGEqtFajQbbalRorUMK7QLQbDak6TadMO3xREjC04SnSjdLDz17k5piUFOWFGaVPCRmngon2H6MdaBhqeHM2UwMMmC6Qfa3RlU8PGUobuhuOh5zTp4SFGFk8uQehVdlduKlTKpcEF2zZGYG+vK+g4ScUiUAq0AzlhpVbcpO/d8QmlhlZDdTYkWOgII5EGM0nQG7Uhe4uUOS/ipBB8oZzTWsmuFnp5RARcLvOrVD8PMkxjA0u0ZadO5QGy34k+8xnqtpez1OrYq7FTYgJlVNdxy2tDbM9nzRz5QTemAjmxNzv8ACPvfoGQE7SqqKO4ndX8TPQJhtw36+gjOydjdnZnFySRoL2mrQwYIDDQ8jvHyjaDaMDs+5ubALaJ+0dUFlpJYga+LGN7SxJVgifVAPjzmFUftKtIAE/TAE8NOXPjJcuWsT4Ty9mtBFCLe5UWJ6zYo7hvmHgWu2ZvdAAA3kma9OuCdBa0Tiy/WzkVq0gAWPHcOUyNrZihU7zvHC022qC9zY3HpMHaWMGZ2uLIDr13D5D8J3Y3w5rPPh5KlshqVVayEWVbZSD3SbXIA375nv7U0qNSoX75Z2AYsq8r6W/dEb9pdt5mSjRBvUfs14XY8+mhmd7V7OwlClQdkWpVTEU6uYm7sqnM91O9dLW3C4kM85b197dEw1N32c2D7f0qzslZDQuyLSIu+YscutupGo01PKe3Rp8V2ht7BYis3YYd8O9UG57mUuobs2UJ7jEsb776dZ9M9icfUr4Sk9Zg9VcyMwILHKSFLjgxAHjv4zm5+LrO0mhwy34ejDS2aDE4zkUWLQbNOMG0JKh2i9R5dzF6hmDYbtF6hl3aLu0Jbkq7Sl5VjK3m0HcSdKZp03UO75pQoR+hh5fD0Zp4ehOvLJWQCjho7Swsao0I5ToSW9mZ64WEXDdJpLQhFoTeQZy4eEGHmiKEsKM2mjN7CVNCahoyppRbDxnohG4kR2njagAF7kaZunWW7GXWjFxyynqt1gmHx9QfVN9+/X1hDj3ZiMpFrEHXK3hY+kqlGM06UtjyZFuEJsahJFjc6Zza3yF4RKIphSN6bj1IIv6x9KUtVwuYW5zW3IJ4P4NhbMeAjL1tLj+klNmoEUM1rC7HS9/znn8VjiGqgupSlkuQCcrEnf/J8zOnHDrIlb2p3ae1sik336LzJ/ITHpUquIF/8ulwudT16wOKrq5NWopCJYJTIAZrDS/JRqeevjNOgjuoU91TZmO4m+uUfr7obl/fEGax9e3ka+ysS+KDYILSSkjU/8XVAcBm3mim5mA0udNTA7Z9j++v07VahWpWq16+o7KmFOUKvMkHw08foa0gAANANAJl+0WENVEoglO3qdg9Ue9TpOjZ7dSAFHVhOf7bcv4eTw8n7E+zeFxWzqRq0lDvUrVFqrdaiNmsMrAg2FhodNIH2YYYLHtQqswNS9Gr7opZswahUUAe6ynXk1+G73ewdkJhaFPDU2ZlpAgM1sxuSTe2nGE2lsqlWsaihyivkB3BmFr3GvD1MW8m7d+ZWk8HQJxEijTIVVJLFVUFjvYgWJljOfR6EYNoVoJ5tJUBzFajRmpFKgmkTtLVGi7tDVYsxj44oZcmkEyJ0mU6JfYi86WtOm6h3eXw1KalClF8Kk0qCTWvUFo0o7SpStFI5TSCCEtKEFOHCSwSM2gBTndnGckgpNWLFJHZxkpK5YlOCKcutOFCwirFZRacOiSUWHRY0BCJCqssqwgWPAeX27UxNNAytpYDjZG/tpMfB1XWkWAzOShK6d4u4BBv9seV57naeDNWjVpje6EL9revqBPE7NqXYBu6GBQ8bWuPusYe97S2tMZqvV4DDKyrmUB1AzLvCsfeHmDH8kV2dUu7D64Z+ujW/9ppZY/L/AKT4/QGScad9CLjkdRD5ZOWS0oBklskLknZIOrBZZUiHyyjCDTFmEC4jLiBcQaTyKVBFaojlSKVRDpHIjVizRqqIuwlccXHyB2kiSBJyyvVJBnSSJMPVmPhRNSgkzsKJrYcTmr2TdJY3TWBoiOUxMZwWWCy4EsBDGDIkWhisqRNRgJWVKwxEqREsFRRCKJAEuogFdRDoINIdBGBZRCqshFhlEYEAT57tWn2OKqr8Jqll6BgCB6gT6OFnjPbvB3dWHx07qeGekbt/I38sNm40aOxWLVg3D/DW8DmH6+U37TzfsS+dWbiqKpHizf8Az909RaNnd1PGaUtOtL5ZNopg7TrQmWdlmYMiDdYwVg2WBijiAcRtxF3EBKTqCKVBHqgi1RYYjmz6qxdljtURVhLYuTOBhJJWWEmWkR0HaRCETptAxcJNfDiZGEmvhhOJ7TQoxymIrREbQQCIJYSAJaYXSpEtOh2ylpUiXMrBaMRaWAnAS6iKK6RimIFBDoI0CipDLBJCrGgCCY3tXh81DOBdsPUWsBzUd1x/AzH5TZEh1BBU6hgVI5g6Qg8X7JOKWI7Me5Wptl5Z13jyW/8Auntp87w9Xsaovf6CuGU8Sl+zqj5Xp+c+hq17Eagi4PMHjNQ/U2kyLzrwbZM6dOm2LiJRhCXg2magOIvUEZeK1DBSUs4itWNPFKsMSyKVYrUjVWKvK4ubkUEsJUS4EvEHESZxnQgxMJNfDzp04HsNGjG0kzoDCCTJnQiidOnTArInTooxYCXWTOgERYVZ06NAoqwizp0YFwZM6dMzx3tvhQmWquhctmHM91b/ADDC/wBkT0Hs7XL4aix35beRInTofwK0hOkzoGdJkTpmWg3kzoWpZ4vUnToCUtUitWROhieRSpFqk6dLYObkUEus6dLxzrGdOnTF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492" y="4738634"/>
            <a:ext cx="1296890" cy="1139691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6720" y="4656461"/>
            <a:ext cx="2151234" cy="1279848"/>
          </a:xfrm>
          <a:prstGeom prst="rect">
            <a:avLst/>
          </a:prstGeom>
        </p:spPr>
      </p:pic>
      <p:sp>
        <p:nvSpPr>
          <p:cNvPr id="20" name="文字方塊 19"/>
          <p:cNvSpPr txBox="1"/>
          <p:nvPr/>
        </p:nvSpPr>
        <p:spPr>
          <a:xfrm>
            <a:off x="871066" y="2742468"/>
            <a:ext cx="7401868" cy="95410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800" dirty="0"/>
              <a:t>A neuron does not have to see the whole image to discover the pattern.</a:t>
            </a:r>
            <a:endParaRPr lang="zh-TW" altLang="en-US" sz="2800" dirty="0"/>
          </a:p>
        </p:txBody>
      </p:sp>
      <p:sp>
        <p:nvSpPr>
          <p:cNvPr id="43" name="圓角矩形圖說文字 42"/>
          <p:cNvSpPr/>
          <p:nvPr/>
        </p:nvSpPr>
        <p:spPr>
          <a:xfrm>
            <a:off x="6259915" y="5722671"/>
            <a:ext cx="2423235" cy="601661"/>
          </a:xfrm>
          <a:prstGeom prst="wedgeRoundRectCallout">
            <a:avLst>
              <a:gd name="adj1" fmla="val -16286"/>
              <a:gd name="adj2" fmla="val -92191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“beak”</a:t>
            </a:r>
            <a:r>
              <a:rPr lang="zh-TW" altLang="en-US" sz="2400" dirty="0"/>
              <a:t> </a:t>
            </a:r>
            <a:r>
              <a:rPr lang="en-US" altLang="zh-TW" sz="2400" dirty="0"/>
              <a:t>detector</a:t>
            </a:r>
            <a:endParaRPr lang="zh-TW" altLang="en-US" sz="2400" dirty="0"/>
          </a:p>
        </p:txBody>
      </p:sp>
      <p:sp>
        <p:nvSpPr>
          <p:cNvPr id="44" name="矩形 43"/>
          <p:cNvSpPr/>
          <p:nvPr/>
        </p:nvSpPr>
        <p:spPr>
          <a:xfrm>
            <a:off x="1473830" y="4738634"/>
            <a:ext cx="406400" cy="3794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46" name="直線單箭頭接點 45"/>
          <p:cNvCxnSpPr>
            <a:stCxn id="44" idx="3"/>
            <a:endCxn id="16" idx="1"/>
          </p:cNvCxnSpPr>
          <p:nvPr/>
        </p:nvCxnSpPr>
        <p:spPr>
          <a:xfrm>
            <a:off x="1880230" y="4928364"/>
            <a:ext cx="2214262" cy="38011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1698172" y="3636678"/>
            <a:ext cx="7142071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800" dirty="0"/>
              <a:t>Connecting to small region with less parameters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237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43" grpId="0" animBg="1"/>
      <p:bldP spid="44" grpId="0" animBg="1"/>
      <p:bldP spid="4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whole CNN</a:t>
            </a:r>
            <a:endParaRPr lang="zh-TW" altLang="en-US" dirty="0"/>
          </a:p>
        </p:txBody>
      </p:sp>
      <p:pic>
        <p:nvPicPr>
          <p:cNvPr id="12290" name="Picture 2" descr="http://s.hswstatic.com/gif/whiskers-sa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642" y="191529"/>
            <a:ext cx="1771005" cy="1204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/>
          <p:cNvSpPr/>
          <p:nvPr/>
        </p:nvSpPr>
        <p:spPr>
          <a:xfrm>
            <a:off x="5249923" y="1929505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5249923" y="3029517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5249923" y="4097730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5249923" y="5130982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2" name="向下箭號 11"/>
          <p:cNvSpPr/>
          <p:nvPr/>
        </p:nvSpPr>
        <p:spPr>
          <a:xfrm>
            <a:off x="5869620" y="1451760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下箭號 17"/>
          <p:cNvSpPr/>
          <p:nvPr/>
        </p:nvSpPr>
        <p:spPr>
          <a:xfrm>
            <a:off x="5869620" y="2562542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向下箭號 18"/>
          <p:cNvSpPr/>
          <p:nvPr/>
        </p:nvSpPr>
        <p:spPr>
          <a:xfrm>
            <a:off x="5869620" y="3654185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向下箭號 19"/>
          <p:cNvSpPr/>
          <p:nvPr/>
        </p:nvSpPr>
        <p:spPr>
          <a:xfrm>
            <a:off x="5869620" y="4689178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/>
          <p:cNvSpPr txBox="1"/>
          <p:nvPr/>
        </p:nvSpPr>
        <p:spPr>
          <a:xfrm>
            <a:off x="7424968" y="3414758"/>
            <a:ext cx="1690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Can repeat many times</a:t>
            </a:r>
            <a:endParaRPr lang="zh-TW" altLang="en-US" sz="2400" dirty="0"/>
          </a:p>
        </p:txBody>
      </p:sp>
      <p:sp>
        <p:nvSpPr>
          <p:cNvPr id="23" name="左大括弧 22"/>
          <p:cNvSpPr/>
          <p:nvPr/>
        </p:nvSpPr>
        <p:spPr>
          <a:xfrm flipH="1">
            <a:off x="7026249" y="1806541"/>
            <a:ext cx="334434" cy="4047433"/>
          </a:xfrm>
          <a:prstGeom prst="leftBrace">
            <a:avLst>
              <a:gd name="adj1" fmla="val 72890"/>
              <a:gd name="adj2" fmla="val 5000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/>
          <p:cNvSpPr/>
          <p:nvPr/>
        </p:nvSpPr>
        <p:spPr>
          <a:xfrm>
            <a:off x="5189870" y="1848547"/>
            <a:ext cx="1856830" cy="189920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/>
          <p:cNvSpPr txBox="1"/>
          <p:nvPr/>
        </p:nvSpPr>
        <p:spPr>
          <a:xfrm>
            <a:off x="1381456" y="3568646"/>
            <a:ext cx="2097183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800" dirty="0"/>
              <a:t>A new image</a:t>
            </a:r>
            <a:endParaRPr lang="zh-TW" altLang="en-US" sz="2800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574351" y="5210416"/>
            <a:ext cx="42895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The number of the channel is the number of filters</a:t>
            </a:r>
            <a:endParaRPr lang="zh-TW" altLang="en-US" sz="2800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574351" y="4250781"/>
            <a:ext cx="42499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Smaller than the original image</a:t>
            </a:r>
            <a:endParaRPr lang="zh-TW" altLang="en-US" sz="2800" dirty="0"/>
          </a:p>
        </p:txBody>
      </p:sp>
      <p:cxnSp>
        <p:nvCxnSpPr>
          <p:cNvPr id="7" name="直線單箭頭接點 6"/>
          <p:cNvCxnSpPr/>
          <p:nvPr/>
        </p:nvCxnSpPr>
        <p:spPr>
          <a:xfrm flipH="1">
            <a:off x="3534847" y="3875087"/>
            <a:ext cx="227007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5189870" y="4002423"/>
            <a:ext cx="1856830" cy="189920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群組 7"/>
          <p:cNvGrpSpPr/>
          <p:nvPr/>
        </p:nvGrpSpPr>
        <p:grpSpPr>
          <a:xfrm>
            <a:off x="1561968" y="1612084"/>
            <a:ext cx="1947915" cy="1771562"/>
            <a:chOff x="1561968" y="1612084"/>
            <a:chExt cx="1947915" cy="1771562"/>
          </a:xfrm>
        </p:grpSpPr>
        <p:sp>
          <p:nvSpPr>
            <p:cNvPr id="30" name="橢圓 29"/>
            <p:cNvSpPr/>
            <p:nvPr/>
          </p:nvSpPr>
          <p:spPr>
            <a:xfrm>
              <a:off x="1593212" y="1612084"/>
              <a:ext cx="720000" cy="72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3</a:t>
              </a:r>
              <a:endParaRPr lang="zh-TW" altLang="en-US" sz="2400" dirty="0"/>
            </a:p>
          </p:txBody>
        </p:sp>
        <p:sp>
          <p:nvSpPr>
            <p:cNvPr id="31" name="橢圓 30"/>
            <p:cNvSpPr/>
            <p:nvPr/>
          </p:nvSpPr>
          <p:spPr>
            <a:xfrm>
              <a:off x="2564819" y="1612084"/>
              <a:ext cx="720000" cy="72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0</a:t>
              </a:r>
              <a:endParaRPr lang="zh-TW" altLang="en-US" sz="2400" dirty="0"/>
            </a:p>
          </p:txBody>
        </p:sp>
        <p:sp>
          <p:nvSpPr>
            <p:cNvPr id="32" name="橢圓 31"/>
            <p:cNvSpPr/>
            <p:nvPr/>
          </p:nvSpPr>
          <p:spPr>
            <a:xfrm>
              <a:off x="2533575" y="2504111"/>
              <a:ext cx="720000" cy="72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1</a:t>
              </a:r>
              <a:endParaRPr lang="zh-TW" altLang="en-US" sz="2400" dirty="0"/>
            </a:p>
          </p:txBody>
        </p:sp>
        <p:sp>
          <p:nvSpPr>
            <p:cNvPr id="33" name="橢圓 32"/>
            <p:cNvSpPr/>
            <p:nvPr/>
          </p:nvSpPr>
          <p:spPr>
            <a:xfrm>
              <a:off x="1561968" y="2504111"/>
              <a:ext cx="720000" cy="72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3</a:t>
              </a:r>
              <a:endParaRPr lang="zh-TW" altLang="en-US" sz="2400" dirty="0"/>
            </a:p>
          </p:txBody>
        </p:sp>
        <p:sp>
          <p:nvSpPr>
            <p:cNvPr id="34" name="橢圓 33"/>
            <p:cNvSpPr/>
            <p:nvPr/>
          </p:nvSpPr>
          <p:spPr>
            <a:xfrm>
              <a:off x="1783304" y="1828843"/>
              <a:ext cx="720000" cy="7200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-1</a:t>
              </a:r>
              <a:endParaRPr lang="zh-TW" altLang="en-US" sz="2400" dirty="0"/>
            </a:p>
          </p:txBody>
        </p:sp>
        <p:sp>
          <p:nvSpPr>
            <p:cNvPr id="35" name="橢圓 34"/>
            <p:cNvSpPr/>
            <p:nvPr/>
          </p:nvSpPr>
          <p:spPr>
            <a:xfrm>
              <a:off x="2789883" y="1806541"/>
              <a:ext cx="720000" cy="7200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1</a:t>
              </a:r>
              <a:endParaRPr lang="zh-TW" altLang="en-US" sz="2400" dirty="0"/>
            </a:p>
          </p:txBody>
        </p:sp>
        <p:sp>
          <p:nvSpPr>
            <p:cNvPr id="36" name="橢圓 35"/>
            <p:cNvSpPr/>
            <p:nvPr/>
          </p:nvSpPr>
          <p:spPr>
            <a:xfrm>
              <a:off x="2758639" y="2661155"/>
              <a:ext cx="720000" cy="7200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3</a:t>
              </a:r>
              <a:endParaRPr lang="zh-TW" altLang="en-US" sz="2400" dirty="0"/>
            </a:p>
          </p:txBody>
        </p:sp>
        <p:sp>
          <p:nvSpPr>
            <p:cNvPr id="37" name="橢圓 36"/>
            <p:cNvSpPr/>
            <p:nvPr/>
          </p:nvSpPr>
          <p:spPr>
            <a:xfrm>
              <a:off x="1766401" y="2663646"/>
              <a:ext cx="720000" cy="7200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0</a:t>
              </a:r>
              <a:endParaRPr lang="zh-TW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89495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5" grpId="0" animBg="1"/>
      <p:bldP spid="27" grpId="0"/>
      <p:bldP spid="28" grpId="0"/>
      <p:bldP spid="2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whole CNN</a:t>
            </a:r>
            <a:endParaRPr lang="zh-TW" altLang="en-US" dirty="0"/>
          </a:p>
        </p:txBody>
      </p:sp>
      <p:grpSp>
        <p:nvGrpSpPr>
          <p:cNvPr id="4" name="群組 3"/>
          <p:cNvGrpSpPr/>
          <p:nvPr/>
        </p:nvGrpSpPr>
        <p:grpSpPr>
          <a:xfrm>
            <a:off x="749703" y="2274347"/>
            <a:ext cx="2906568" cy="3201477"/>
            <a:chOff x="-1626455" y="3999117"/>
            <a:chExt cx="2906568" cy="3201477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 flipH="1">
              <a:off x="-1736746" y="4748962"/>
              <a:ext cx="3201477" cy="1701788"/>
            </a:xfrm>
            <a:prstGeom prst="rect">
              <a:avLst/>
            </a:prstGeom>
          </p:spPr>
        </p:pic>
        <p:sp>
          <p:nvSpPr>
            <p:cNvPr id="6" name="文字方塊 5"/>
            <p:cNvSpPr txBox="1"/>
            <p:nvPr/>
          </p:nvSpPr>
          <p:spPr>
            <a:xfrm>
              <a:off x="-1626455" y="5442856"/>
              <a:ext cx="2906568" cy="830997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Fully Connected Feedforward network</a:t>
              </a:r>
              <a:endParaRPr lang="zh-TW" altLang="en-US" sz="2400" dirty="0"/>
            </a:p>
          </p:txBody>
        </p:sp>
      </p:grpSp>
      <p:pic>
        <p:nvPicPr>
          <p:cNvPr id="12290" name="Picture 2" descr="http://s.hswstatic.com/gif/whiskers-sa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642" y="191529"/>
            <a:ext cx="1771005" cy="1204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/>
          <p:cNvSpPr txBox="1"/>
          <p:nvPr/>
        </p:nvSpPr>
        <p:spPr>
          <a:xfrm>
            <a:off x="1277455" y="1705969"/>
            <a:ext cx="204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cat dog ……</a:t>
            </a:r>
            <a:endParaRPr lang="zh-TW" altLang="en-US" sz="2400" dirty="0"/>
          </a:p>
        </p:txBody>
      </p:sp>
      <p:sp>
        <p:nvSpPr>
          <p:cNvPr id="11" name="矩形 10"/>
          <p:cNvSpPr/>
          <p:nvPr/>
        </p:nvSpPr>
        <p:spPr>
          <a:xfrm>
            <a:off x="5249923" y="1929505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5249923" y="3029517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5249923" y="4097730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5249923" y="5130982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3324218" y="6055666"/>
            <a:ext cx="1556991" cy="46166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Flatten</a:t>
            </a:r>
            <a:endParaRPr lang="zh-TW" altLang="en-US" sz="2400" dirty="0"/>
          </a:p>
        </p:txBody>
      </p:sp>
      <p:sp>
        <p:nvSpPr>
          <p:cNvPr id="12" name="向下箭號 11"/>
          <p:cNvSpPr/>
          <p:nvPr/>
        </p:nvSpPr>
        <p:spPr>
          <a:xfrm>
            <a:off x="5869620" y="1451760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下箭號 17"/>
          <p:cNvSpPr/>
          <p:nvPr/>
        </p:nvSpPr>
        <p:spPr>
          <a:xfrm>
            <a:off x="5869620" y="2562542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向下箭號 18"/>
          <p:cNvSpPr/>
          <p:nvPr/>
        </p:nvSpPr>
        <p:spPr>
          <a:xfrm>
            <a:off x="5869620" y="3654185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向下箭號 19"/>
          <p:cNvSpPr/>
          <p:nvPr/>
        </p:nvSpPr>
        <p:spPr>
          <a:xfrm>
            <a:off x="5869620" y="4689178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右彎箭號 16"/>
          <p:cNvSpPr/>
          <p:nvPr/>
        </p:nvSpPr>
        <p:spPr>
          <a:xfrm rot="10800000">
            <a:off x="4881209" y="5753402"/>
            <a:ext cx="1378857" cy="751743"/>
          </a:xfrm>
          <a:prstGeom prst="bentArrow">
            <a:avLst>
              <a:gd name="adj1" fmla="val 36585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2" name="右彎箭號 21"/>
          <p:cNvSpPr/>
          <p:nvPr/>
        </p:nvSpPr>
        <p:spPr>
          <a:xfrm rot="16200000">
            <a:off x="2154214" y="5340912"/>
            <a:ext cx="968423" cy="1238252"/>
          </a:xfrm>
          <a:prstGeom prst="bentArrow">
            <a:avLst>
              <a:gd name="adj1" fmla="val 28061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28650" y="2562542"/>
            <a:ext cx="4369145" cy="407221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/>
          <p:cNvSpPr txBox="1"/>
          <p:nvPr/>
        </p:nvSpPr>
        <p:spPr>
          <a:xfrm>
            <a:off x="6260066" y="3414978"/>
            <a:ext cx="2097183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800" dirty="0"/>
              <a:t>A new image</a:t>
            </a:r>
            <a:endParaRPr lang="zh-TW" altLang="en-US" sz="2800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6155254" y="5630639"/>
            <a:ext cx="2097183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800" dirty="0"/>
              <a:t>A new image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97816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Flatten</a:t>
            </a:r>
            <a:endParaRPr lang="zh-TW" altLang="en-US" dirty="0"/>
          </a:p>
        </p:txBody>
      </p:sp>
      <p:grpSp>
        <p:nvGrpSpPr>
          <p:cNvPr id="14" name="群組 13"/>
          <p:cNvGrpSpPr/>
          <p:nvPr/>
        </p:nvGrpSpPr>
        <p:grpSpPr>
          <a:xfrm>
            <a:off x="267012" y="2473538"/>
            <a:ext cx="1943214" cy="2049364"/>
            <a:chOff x="758373" y="2759289"/>
            <a:chExt cx="1943214" cy="2049364"/>
          </a:xfrm>
        </p:grpSpPr>
        <p:sp>
          <p:nvSpPr>
            <p:cNvPr id="6" name="橢圓 5"/>
            <p:cNvSpPr/>
            <p:nvPr/>
          </p:nvSpPr>
          <p:spPr>
            <a:xfrm>
              <a:off x="758373" y="2759289"/>
              <a:ext cx="720000" cy="720000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3</a:t>
              </a:r>
              <a:endParaRPr lang="zh-TW" altLang="en-US" sz="2400" dirty="0"/>
            </a:p>
          </p:txBody>
        </p:sp>
        <p:sp>
          <p:nvSpPr>
            <p:cNvPr id="7" name="橢圓 6"/>
            <p:cNvSpPr/>
            <p:nvPr/>
          </p:nvSpPr>
          <p:spPr>
            <a:xfrm>
              <a:off x="1729980" y="2759289"/>
              <a:ext cx="720000" cy="720000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0</a:t>
              </a:r>
              <a:endParaRPr lang="zh-TW" altLang="en-US" sz="2400" dirty="0"/>
            </a:p>
          </p:txBody>
        </p:sp>
        <p:sp>
          <p:nvSpPr>
            <p:cNvPr id="8" name="橢圓 7"/>
            <p:cNvSpPr/>
            <p:nvPr/>
          </p:nvSpPr>
          <p:spPr>
            <a:xfrm>
              <a:off x="1729980" y="3867588"/>
              <a:ext cx="720000" cy="720000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1</a:t>
              </a:r>
              <a:endParaRPr lang="zh-TW" altLang="en-US" sz="2400" dirty="0"/>
            </a:p>
          </p:txBody>
        </p:sp>
        <p:sp>
          <p:nvSpPr>
            <p:cNvPr id="9" name="橢圓 8"/>
            <p:cNvSpPr/>
            <p:nvPr/>
          </p:nvSpPr>
          <p:spPr>
            <a:xfrm>
              <a:off x="758373" y="3867588"/>
              <a:ext cx="720000" cy="720000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3</a:t>
              </a:r>
              <a:endParaRPr lang="zh-TW" altLang="en-US" sz="2400" dirty="0"/>
            </a:p>
          </p:txBody>
        </p:sp>
        <p:sp>
          <p:nvSpPr>
            <p:cNvPr id="10" name="橢圓 9"/>
            <p:cNvSpPr/>
            <p:nvPr/>
          </p:nvSpPr>
          <p:spPr>
            <a:xfrm>
              <a:off x="936506" y="2999566"/>
              <a:ext cx="720000" cy="720000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-1</a:t>
              </a:r>
              <a:endParaRPr lang="zh-TW" altLang="en-US" sz="2400" dirty="0"/>
            </a:p>
          </p:txBody>
        </p:sp>
        <p:sp>
          <p:nvSpPr>
            <p:cNvPr id="11" name="橢圓 10"/>
            <p:cNvSpPr/>
            <p:nvPr/>
          </p:nvSpPr>
          <p:spPr>
            <a:xfrm>
              <a:off x="1981587" y="2999566"/>
              <a:ext cx="720000" cy="720000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1</a:t>
              </a:r>
              <a:endParaRPr lang="zh-TW" altLang="en-US" sz="2400" dirty="0"/>
            </a:p>
          </p:txBody>
        </p:sp>
        <p:sp>
          <p:nvSpPr>
            <p:cNvPr id="12" name="橢圓 11"/>
            <p:cNvSpPr/>
            <p:nvPr/>
          </p:nvSpPr>
          <p:spPr>
            <a:xfrm>
              <a:off x="1981587" y="4088653"/>
              <a:ext cx="720000" cy="720000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3</a:t>
              </a:r>
              <a:endParaRPr lang="zh-TW" altLang="en-US" sz="2400" dirty="0"/>
            </a:p>
          </p:txBody>
        </p:sp>
        <p:sp>
          <p:nvSpPr>
            <p:cNvPr id="13" name="橢圓 12"/>
            <p:cNvSpPr/>
            <p:nvPr/>
          </p:nvSpPr>
          <p:spPr>
            <a:xfrm>
              <a:off x="962806" y="4027123"/>
              <a:ext cx="720000" cy="720000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0</a:t>
              </a:r>
              <a:endParaRPr lang="zh-TW" altLang="en-US" sz="2400" dirty="0"/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2509007" y="3902849"/>
            <a:ext cx="1364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Flatten</a:t>
            </a:r>
            <a:endParaRPr lang="zh-TW" altLang="en-US" sz="2800" dirty="0"/>
          </a:p>
        </p:txBody>
      </p:sp>
      <p:sp>
        <p:nvSpPr>
          <p:cNvPr id="21" name="橢圓 20"/>
          <p:cNvSpPr/>
          <p:nvPr/>
        </p:nvSpPr>
        <p:spPr>
          <a:xfrm>
            <a:off x="4212000" y="194885"/>
            <a:ext cx="720000" cy="7200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22" name="橢圓 21"/>
          <p:cNvSpPr/>
          <p:nvPr/>
        </p:nvSpPr>
        <p:spPr>
          <a:xfrm>
            <a:off x="4212000" y="1084384"/>
            <a:ext cx="720000" cy="7200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23" name="橢圓 22"/>
          <p:cNvSpPr/>
          <p:nvPr/>
        </p:nvSpPr>
        <p:spPr>
          <a:xfrm>
            <a:off x="4212000" y="1923284"/>
            <a:ext cx="720000" cy="7200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24" name="橢圓 23"/>
          <p:cNvSpPr/>
          <p:nvPr/>
        </p:nvSpPr>
        <p:spPr>
          <a:xfrm>
            <a:off x="4212000" y="2778220"/>
            <a:ext cx="720000" cy="7200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25" name="橢圓 24"/>
          <p:cNvSpPr/>
          <p:nvPr/>
        </p:nvSpPr>
        <p:spPr>
          <a:xfrm>
            <a:off x="4212000" y="3615067"/>
            <a:ext cx="720000" cy="720000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26" name="橢圓 25"/>
          <p:cNvSpPr/>
          <p:nvPr/>
        </p:nvSpPr>
        <p:spPr>
          <a:xfrm>
            <a:off x="4212000" y="4402756"/>
            <a:ext cx="720000" cy="720000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27" name="橢圓 26"/>
          <p:cNvSpPr/>
          <p:nvPr/>
        </p:nvSpPr>
        <p:spPr>
          <a:xfrm>
            <a:off x="4212000" y="5204579"/>
            <a:ext cx="720000" cy="720000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0</a:t>
            </a:r>
            <a:endParaRPr lang="zh-TW" altLang="en-US" sz="2400" dirty="0"/>
          </a:p>
        </p:txBody>
      </p:sp>
      <p:sp>
        <p:nvSpPr>
          <p:cNvPr id="28" name="橢圓 27"/>
          <p:cNvSpPr/>
          <p:nvPr/>
        </p:nvSpPr>
        <p:spPr>
          <a:xfrm>
            <a:off x="4212000" y="6029276"/>
            <a:ext cx="720000" cy="720000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5" name="向右箭號 4"/>
          <p:cNvSpPr/>
          <p:nvPr/>
        </p:nvSpPr>
        <p:spPr>
          <a:xfrm>
            <a:off x="4987646" y="3190637"/>
            <a:ext cx="558279" cy="7287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向右箭號 32"/>
          <p:cNvSpPr/>
          <p:nvPr/>
        </p:nvSpPr>
        <p:spPr>
          <a:xfrm>
            <a:off x="7473525" y="3419072"/>
            <a:ext cx="558279" cy="7287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9" name="群組 28"/>
          <p:cNvGrpSpPr/>
          <p:nvPr/>
        </p:nvGrpSpPr>
        <p:grpSpPr>
          <a:xfrm>
            <a:off x="5601571" y="2724281"/>
            <a:ext cx="3201477" cy="2629618"/>
            <a:chOff x="-2630921" y="4440114"/>
            <a:chExt cx="3201477" cy="2629618"/>
          </a:xfrm>
        </p:grpSpPr>
        <p:pic>
          <p:nvPicPr>
            <p:cNvPr id="30" name="圖片 2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 flipH="1">
              <a:off x="-2630921" y="4440114"/>
              <a:ext cx="3201477" cy="1701788"/>
            </a:xfrm>
            <a:prstGeom prst="rect">
              <a:avLst/>
            </a:prstGeom>
          </p:spPr>
        </p:pic>
        <p:sp>
          <p:nvSpPr>
            <p:cNvPr id="31" name="文字方塊 30"/>
            <p:cNvSpPr txBox="1"/>
            <p:nvPr/>
          </p:nvSpPr>
          <p:spPr>
            <a:xfrm>
              <a:off x="-2630921" y="6238735"/>
              <a:ext cx="2906568" cy="830997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Fully Connected Feedforward network</a:t>
              </a:r>
              <a:endParaRPr lang="zh-TW" altLang="en-US" sz="2400" dirty="0"/>
            </a:p>
          </p:txBody>
        </p:sp>
      </p:grpSp>
      <p:sp>
        <p:nvSpPr>
          <p:cNvPr id="34" name="向右箭號 33"/>
          <p:cNvSpPr/>
          <p:nvPr/>
        </p:nvSpPr>
        <p:spPr>
          <a:xfrm>
            <a:off x="2325687" y="3202044"/>
            <a:ext cx="1832676" cy="7287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97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5" grpId="0" animBg="1"/>
      <p:bldP spid="33" grpId="0" animBg="1"/>
      <p:bldP spid="3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3091045" y="141751"/>
            <a:ext cx="5540375" cy="83099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Only modified the </a:t>
            </a:r>
            <a:r>
              <a:rPr lang="en-US" altLang="zh-TW" sz="2400" b="1" i="1" dirty="0"/>
              <a:t>network structure </a:t>
            </a:r>
            <a:r>
              <a:rPr lang="en-US" altLang="zh-TW" sz="2400" dirty="0"/>
              <a:t>and </a:t>
            </a:r>
            <a:r>
              <a:rPr lang="en-US" altLang="zh-TW" sz="2400" b="1" i="1" dirty="0"/>
              <a:t>input format (vector -&gt; 3-D tensor)</a:t>
            </a:r>
            <a:endParaRPr lang="zh-TW" altLang="en-US" sz="2400" b="1" i="1" dirty="0"/>
          </a:p>
        </p:txBody>
      </p:sp>
      <p:sp>
        <p:nvSpPr>
          <p:cNvPr id="10" name="矩形 9"/>
          <p:cNvSpPr/>
          <p:nvPr/>
        </p:nvSpPr>
        <p:spPr>
          <a:xfrm>
            <a:off x="534110" y="265062"/>
            <a:ext cx="2106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i="1" u="sng" dirty="0"/>
              <a:t>CNN in </a:t>
            </a:r>
            <a:r>
              <a:rPr lang="en-US" altLang="zh-TW" sz="2800" b="1" i="1" u="sng" dirty="0" err="1"/>
              <a:t>Keras</a:t>
            </a:r>
            <a:endParaRPr lang="zh-TW" altLang="en-US" sz="2800" b="1" i="1" u="sng" dirty="0"/>
          </a:p>
        </p:txBody>
      </p:sp>
      <p:sp>
        <p:nvSpPr>
          <p:cNvPr id="29" name="矩形 28"/>
          <p:cNvSpPr/>
          <p:nvPr/>
        </p:nvSpPr>
        <p:spPr>
          <a:xfrm>
            <a:off x="6308508" y="1874056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30" name="矩形 29"/>
          <p:cNvSpPr/>
          <p:nvPr/>
        </p:nvSpPr>
        <p:spPr>
          <a:xfrm>
            <a:off x="6308508" y="2974068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31" name="矩形 30"/>
          <p:cNvSpPr/>
          <p:nvPr/>
        </p:nvSpPr>
        <p:spPr>
          <a:xfrm>
            <a:off x="6308508" y="4042281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32" name="矩形 31"/>
          <p:cNvSpPr/>
          <p:nvPr/>
        </p:nvSpPr>
        <p:spPr>
          <a:xfrm>
            <a:off x="6308508" y="5075533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34" name="向下箭號 11"/>
          <p:cNvSpPr/>
          <p:nvPr/>
        </p:nvSpPr>
        <p:spPr>
          <a:xfrm>
            <a:off x="6928205" y="1396311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向下箭號 17"/>
          <p:cNvSpPr/>
          <p:nvPr/>
        </p:nvSpPr>
        <p:spPr>
          <a:xfrm>
            <a:off x="6928205" y="2507093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向下箭號 18"/>
          <p:cNvSpPr/>
          <p:nvPr/>
        </p:nvSpPr>
        <p:spPr>
          <a:xfrm>
            <a:off x="6928205" y="3598736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向下箭號 19"/>
          <p:cNvSpPr/>
          <p:nvPr/>
        </p:nvSpPr>
        <p:spPr>
          <a:xfrm>
            <a:off x="6928205" y="4633729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文字方塊 41"/>
          <p:cNvSpPr txBox="1"/>
          <p:nvPr/>
        </p:nvSpPr>
        <p:spPr>
          <a:xfrm>
            <a:off x="6190457" y="972748"/>
            <a:ext cx="204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415" y="1451668"/>
            <a:ext cx="4867275" cy="552450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572" y="4697760"/>
            <a:ext cx="4171950" cy="266700"/>
          </a:xfrm>
          <a:prstGeom prst="rect">
            <a:avLst/>
          </a:prstGeom>
        </p:spPr>
      </p:pic>
      <p:cxnSp>
        <p:nvCxnSpPr>
          <p:cNvPr id="46" name="直線接點 45"/>
          <p:cNvCxnSpPr/>
          <p:nvPr/>
        </p:nvCxnSpPr>
        <p:spPr>
          <a:xfrm>
            <a:off x="2202602" y="1671305"/>
            <a:ext cx="1709530" cy="0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接點 46"/>
          <p:cNvCxnSpPr/>
          <p:nvPr/>
        </p:nvCxnSpPr>
        <p:spPr>
          <a:xfrm>
            <a:off x="4128698" y="1671305"/>
            <a:ext cx="335470" cy="0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接點 48"/>
          <p:cNvCxnSpPr/>
          <p:nvPr/>
        </p:nvCxnSpPr>
        <p:spPr>
          <a:xfrm>
            <a:off x="4559811" y="1671305"/>
            <a:ext cx="167735" cy="0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接點 51"/>
          <p:cNvCxnSpPr/>
          <p:nvPr/>
        </p:nvCxnSpPr>
        <p:spPr>
          <a:xfrm>
            <a:off x="4815728" y="1672553"/>
            <a:ext cx="167735" cy="0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5" name="表格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6050183"/>
              </p:ext>
            </p:extLst>
          </p:nvPr>
        </p:nvGraphicFramePr>
        <p:xfrm>
          <a:off x="723413" y="2204047"/>
          <a:ext cx="1382601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08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08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0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6" name="表格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6726113"/>
              </p:ext>
            </p:extLst>
          </p:nvPr>
        </p:nvGraphicFramePr>
        <p:xfrm>
          <a:off x="1492451" y="2368009"/>
          <a:ext cx="1398729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6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6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6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-1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7" name="文字方塊 56"/>
          <p:cNvSpPr txBox="1"/>
          <p:nvPr/>
        </p:nvSpPr>
        <p:spPr>
          <a:xfrm>
            <a:off x="3621426" y="2453104"/>
            <a:ext cx="18014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There are </a:t>
            </a:r>
            <a:r>
              <a:rPr lang="en-US" altLang="zh-TW" sz="2400" dirty="0">
                <a:solidFill>
                  <a:srgbClr val="FF0000"/>
                </a:solidFill>
              </a:rPr>
              <a:t>25</a:t>
            </a:r>
            <a:r>
              <a:rPr lang="en-US" altLang="zh-TW" sz="2400" dirty="0"/>
              <a:t> </a:t>
            </a:r>
            <a:r>
              <a:rPr lang="en-US" altLang="zh-TW" sz="2400" dirty="0">
                <a:solidFill>
                  <a:srgbClr val="FF0000"/>
                </a:solidFill>
              </a:rPr>
              <a:t>3x3</a:t>
            </a:r>
            <a:r>
              <a:rPr lang="en-US" altLang="zh-TW" sz="2400" dirty="0"/>
              <a:t> filters.</a:t>
            </a:r>
            <a:endParaRPr lang="zh-TW" altLang="en-US" sz="2400" dirty="0"/>
          </a:p>
        </p:txBody>
      </p:sp>
      <p:sp>
        <p:nvSpPr>
          <p:cNvPr id="58" name="文字方塊 57"/>
          <p:cNvSpPr txBox="1"/>
          <p:nvPr/>
        </p:nvSpPr>
        <p:spPr>
          <a:xfrm>
            <a:off x="2927090" y="2521757"/>
            <a:ext cx="692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……</a:t>
            </a:r>
            <a:endParaRPr lang="zh-TW" altLang="en-US" sz="2800" dirty="0"/>
          </a:p>
        </p:txBody>
      </p:sp>
      <p:sp>
        <p:nvSpPr>
          <p:cNvPr id="59" name="文字方塊 58"/>
          <p:cNvSpPr txBox="1"/>
          <p:nvPr/>
        </p:nvSpPr>
        <p:spPr>
          <a:xfrm>
            <a:off x="1230645" y="3490031"/>
            <a:ext cx="3633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Input_shape</a:t>
            </a:r>
            <a:r>
              <a:rPr lang="en-US" altLang="zh-TW" sz="2400" dirty="0"/>
              <a:t> = ( 28 , 28 , 1)</a:t>
            </a:r>
            <a:endParaRPr lang="zh-TW" altLang="en-US" sz="2400" dirty="0"/>
          </a:p>
        </p:txBody>
      </p:sp>
      <p:sp>
        <p:nvSpPr>
          <p:cNvPr id="60" name="文字方塊 59"/>
          <p:cNvSpPr txBox="1"/>
          <p:nvPr/>
        </p:nvSpPr>
        <p:spPr>
          <a:xfrm>
            <a:off x="2764353" y="3984470"/>
            <a:ext cx="3301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1: black/white, 3: RGB</a:t>
            </a:r>
            <a:endParaRPr lang="zh-TW" altLang="en-US" sz="2400" dirty="0"/>
          </a:p>
        </p:txBody>
      </p:sp>
      <p:sp>
        <p:nvSpPr>
          <p:cNvPr id="61" name="文字方塊 60"/>
          <p:cNvSpPr txBox="1"/>
          <p:nvPr/>
        </p:nvSpPr>
        <p:spPr>
          <a:xfrm>
            <a:off x="812461" y="3984470"/>
            <a:ext cx="20241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28 x 28 pixels</a:t>
            </a:r>
            <a:endParaRPr lang="zh-TW" altLang="en-US" sz="2400" dirty="0"/>
          </a:p>
        </p:txBody>
      </p:sp>
      <p:sp>
        <p:nvSpPr>
          <p:cNvPr id="62" name="橢圓 61"/>
          <p:cNvSpPr/>
          <p:nvPr/>
        </p:nvSpPr>
        <p:spPr>
          <a:xfrm>
            <a:off x="1652977" y="5117852"/>
            <a:ext cx="630000" cy="63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63" name="橢圓 62"/>
          <p:cNvSpPr/>
          <p:nvPr/>
        </p:nvSpPr>
        <p:spPr>
          <a:xfrm>
            <a:off x="2354073" y="5117852"/>
            <a:ext cx="630000" cy="63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64" name="橢圓 63"/>
          <p:cNvSpPr/>
          <p:nvPr/>
        </p:nvSpPr>
        <p:spPr>
          <a:xfrm>
            <a:off x="1645830" y="5838602"/>
            <a:ext cx="630000" cy="63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-3</a:t>
            </a:r>
            <a:endParaRPr lang="zh-TW" altLang="en-US" sz="2400" dirty="0"/>
          </a:p>
        </p:txBody>
      </p:sp>
      <p:sp>
        <p:nvSpPr>
          <p:cNvPr id="65" name="橢圓 64"/>
          <p:cNvSpPr/>
          <p:nvPr/>
        </p:nvSpPr>
        <p:spPr>
          <a:xfrm>
            <a:off x="2346156" y="5838602"/>
            <a:ext cx="630000" cy="63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1</a:t>
            </a:r>
            <a:endParaRPr lang="zh-TW" altLang="en-US" sz="2400" dirty="0"/>
          </a:p>
        </p:txBody>
      </p:sp>
      <p:sp>
        <p:nvSpPr>
          <p:cNvPr id="66" name="矩形 65"/>
          <p:cNvSpPr/>
          <p:nvPr/>
        </p:nvSpPr>
        <p:spPr>
          <a:xfrm>
            <a:off x="1652977" y="5092535"/>
            <a:ext cx="1331096" cy="13760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橢圓 66"/>
          <p:cNvSpPr/>
          <p:nvPr/>
        </p:nvSpPr>
        <p:spPr>
          <a:xfrm>
            <a:off x="3940494" y="5130469"/>
            <a:ext cx="630000" cy="63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71" name="矩形 70"/>
          <p:cNvSpPr/>
          <p:nvPr/>
        </p:nvSpPr>
        <p:spPr>
          <a:xfrm>
            <a:off x="3940494" y="5105152"/>
            <a:ext cx="1331096" cy="13760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箭號: 向右 71"/>
          <p:cNvSpPr/>
          <p:nvPr/>
        </p:nvSpPr>
        <p:spPr>
          <a:xfrm>
            <a:off x="3082439" y="5583877"/>
            <a:ext cx="783688" cy="4766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矩形 72"/>
          <p:cNvSpPr/>
          <p:nvPr/>
        </p:nvSpPr>
        <p:spPr>
          <a:xfrm>
            <a:off x="374178" y="1258953"/>
            <a:ext cx="5365985" cy="321250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矩形 73"/>
          <p:cNvSpPr/>
          <p:nvPr/>
        </p:nvSpPr>
        <p:spPr>
          <a:xfrm>
            <a:off x="1222905" y="4598769"/>
            <a:ext cx="4524701" cy="2054425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6" name="直線單箭頭接點 75"/>
          <p:cNvCxnSpPr>
            <a:stCxn id="29" idx="1"/>
          </p:cNvCxnSpPr>
          <p:nvPr/>
        </p:nvCxnSpPr>
        <p:spPr>
          <a:xfrm flipH="1">
            <a:off x="5747607" y="2152300"/>
            <a:ext cx="560901" cy="821768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單箭頭接點 77"/>
          <p:cNvCxnSpPr>
            <a:stCxn id="30" idx="1"/>
            <a:endCxn id="74" idx="3"/>
          </p:cNvCxnSpPr>
          <p:nvPr/>
        </p:nvCxnSpPr>
        <p:spPr>
          <a:xfrm flipH="1">
            <a:off x="5747606" y="3252312"/>
            <a:ext cx="560902" cy="237367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接點 81"/>
          <p:cNvCxnSpPr/>
          <p:nvPr/>
        </p:nvCxnSpPr>
        <p:spPr>
          <a:xfrm>
            <a:off x="4308339" y="3856539"/>
            <a:ext cx="27406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接點 82"/>
          <p:cNvCxnSpPr/>
          <p:nvPr/>
        </p:nvCxnSpPr>
        <p:spPr>
          <a:xfrm>
            <a:off x="3292885" y="3858557"/>
            <a:ext cx="84427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接點 84"/>
          <p:cNvCxnSpPr>
            <a:cxnSpLocks/>
          </p:cNvCxnSpPr>
          <p:nvPr/>
        </p:nvCxnSpPr>
        <p:spPr>
          <a:xfrm flipH="1">
            <a:off x="4122382" y="3876276"/>
            <a:ext cx="292778" cy="247291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接點 86"/>
          <p:cNvCxnSpPr>
            <a:cxnSpLocks/>
          </p:cNvCxnSpPr>
          <p:nvPr/>
        </p:nvCxnSpPr>
        <p:spPr>
          <a:xfrm flipH="1">
            <a:off x="2451758" y="3889126"/>
            <a:ext cx="1241356" cy="21082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8102" y="1707830"/>
            <a:ext cx="1275361" cy="279531"/>
          </a:xfrm>
          <a:prstGeom prst="rect">
            <a:avLst/>
          </a:prstGeom>
        </p:spPr>
      </p:pic>
      <p:cxnSp>
        <p:nvCxnSpPr>
          <p:cNvPr id="53" name="直線接點 52"/>
          <p:cNvCxnSpPr/>
          <p:nvPr/>
        </p:nvCxnSpPr>
        <p:spPr>
          <a:xfrm>
            <a:off x="2046048" y="1908773"/>
            <a:ext cx="2780861" cy="0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0398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/>
      <p:bldP spid="59" grpId="0"/>
      <p:bldP spid="60" grpId="0"/>
      <p:bldP spid="61" grpId="0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71" grpId="0" animBg="1"/>
      <p:bldP spid="72" grpId="0" animBg="1"/>
      <p:bldP spid="73" grpId="0" animBg="1"/>
      <p:bldP spid="7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3091045" y="141751"/>
            <a:ext cx="5540375" cy="83099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Only modified the </a:t>
            </a:r>
            <a:r>
              <a:rPr lang="en-US" altLang="zh-TW" sz="2400" b="1" i="1" dirty="0"/>
              <a:t>network structure </a:t>
            </a:r>
            <a:r>
              <a:rPr lang="en-US" altLang="zh-TW" sz="2400" dirty="0"/>
              <a:t>and </a:t>
            </a:r>
            <a:r>
              <a:rPr lang="en-US" altLang="zh-TW" sz="2400" b="1" i="1" dirty="0"/>
              <a:t>input format (vector -&gt; 3-D tensor)</a:t>
            </a:r>
            <a:endParaRPr lang="zh-TW" altLang="en-US" sz="2400" b="1" i="1" dirty="0"/>
          </a:p>
        </p:txBody>
      </p:sp>
      <p:sp>
        <p:nvSpPr>
          <p:cNvPr id="10" name="矩形 9"/>
          <p:cNvSpPr/>
          <p:nvPr/>
        </p:nvSpPr>
        <p:spPr>
          <a:xfrm>
            <a:off x="534110" y="265062"/>
            <a:ext cx="2106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i="1" u="sng" dirty="0"/>
              <a:t>CNN in </a:t>
            </a:r>
            <a:r>
              <a:rPr lang="en-US" altLang="zh-TW" sz="2800" b="1" i="1" u="sng" dirty="0" err="1"/>
              <a:t>Keras</a:t>
            </a:r>
            <a:endParaRPr lang="zh-TW" altLang="en-US" sz="2800" b="1" i="1" u="sng" dirty="0"/>
          </a:p>
        </p:txBody>
      </p:sp>
      <p:sp>
        <p:nvSpPr>
          <p:cNvPr id="29" name="矩形 28"/>
          <p:cNvSpPr/>
          <p:nvPr/>
        </p:nvSpPr>
        <p:spPr>
          <a:xfrm>
            <a:off x="6308508" y="1874056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30" name="矩形 29"/>
          <p:cNvSpPr/>
          <p:nvPr/>
        </p:nvSpPr>
        <p:spPr>
          <a:xfrm>
            <a:off x="6308508" y="2974068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31" name="矩形 30"/>
          <p:cNvSpPr/>
          <p:nvPr/>
        </p:nvSpPr>
        <p:spPr>
          <a:xfrm>
            <a:off x="6308508" y="4042281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32" name="矩形 31"/>
          <p:cNvSpPr/>
          <p:nvPr/>
        </p:nvSpPr>
        <p:spPr>
          <a:xfrm>
            <a:off x="6308508" y="5075533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34" name="向下箭號 11"/>
          <p:cNvSpPr/>
          <p:nvPr/>
        </p:nvSpPr>
        <p:spPr>
          <a:xfrm>
            <a:off x="6928205" y="1396311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向下箭號 17"/>
          <p:cNvSpPr/>
          <p:nvPr/>
        </p:nvSpPr>
        <p:spPr>
          <a:xfrm>
            <a:off x="6928205" y="2507093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向下箭號 18"/>
          <p:cNvSpPr/>
          <p:nvPr/>
        </p:nvSpPr>
        <p:spPr>
          <a:xfrm>
            <a:off x="6928205" y="3598736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向下箭號 19"/>
          <p:cNvSpPr/>
          <p:nvPr/>
        </p:nvSpPr>
        <p:spPr>
          <a:xfrm>
            <a:off x="6928205" y="4633729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文字方塊 41"/>
          <p:cNvSpPr txBox="1"/>
          <p:nvPr/>
        </p:nvSpPr>
        <p:spPr>
          <a:xfrm>
            <a:off x="6190457" y="972748"/>
            <a:ext cx="204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703" y="1874056"/>
            <a:ext cx="4867275" cy="552450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028" y="3118834"/>
            <a:ext cx="4171950" cy="266700"/>
          </a:xfrm>
          <a:prstGeom prst="rect">
            <a:avLst/>
          </a:prstGeom>
        </p:spPr>
      </p:pic>
      <p:pic>
        <p:nvPicPr>
          <p:cNvPr id="43" name="圖片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2378" y="4197792"/>
            <a:ext cx="4419600" cy="304800"/>
          </a:xfrm>
          <a:prstGeom prst="rect">
            <a:avLst/>
          </a:prstGeom>
        </p:spPr>
      </p:pic>
      <p:pic>
        <p:nvPicPr>
          <p:cNvPr id="44" name="圖片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2403" y="5238660"/>
            <a:ext cx="4219575" cy="257175"/>
          </a:xfrm>
          <a:prstGeom prst="rect">
            <a:avLst/>
          </a:prstGeom>
        </p:spPr>
      </p:pic>
      <p:sp>
        <p:nvSpPr>
          <p:cNvPr id="23" name="文字方塊 22"/>
          <p:cNvSpPr txBox="1"/>
          <p:nvPr/>
        </p:nvSpPr>
        <p:spPr>
          <a:xfrm>
            <a:off x="3888642" y="1332908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 x 28 x 28</a:t>
            </a:r>
            <a:endParaRPr lang="zh-TW" altLang="en-US" sz="24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3888642" y="2499807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25 x 26 x 26</a:t>
            </a:r>
            <a:endParaRPr lang="zh-TW" altLang="en-US" sz="2400" dirty="0"/>
          </a:p>
        </p:txBody>
      </p:sp>
      <p:sp>
        <p:nvSpPr>
          <p:cNvPr id="25" name="文字方塊 24"/>
          <p:cNvSpPr txBox="1"/>
          <p:nvPr/>
        </p:nvSpPr>
        <p:spPr>
          <a:xfrm>
            <a:off x="3888642" y="3513227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25 x 13 x 13</a:t>
            </a:r>
            <a:endParaRPr lang="zh-TW" altLang="en-US" sz="2400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3888642" y="4595369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50 x 11 x 11</a:t>
            </a:r>
            <a:endParaRPr lang="zh-TW" altLang="en-US" sz="2400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3888642" y="5624892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50 x 5 x 5</a:t>
            </a:r>
            <a:endParaRPr lang="zh-TW" altLang="en-US" sz="2400" dirty="0"/>
          </a:p>
        </p:txBody>
      </p:sp>
      <p:cxnSp>
        <p:nvCxnSpPr>
          <p:cNvPr id="33" name="直線單箭頭接點 32"/>
          <p:cNvCxnSpPr>
            <a:stCxn id="29" idx="1"/>
            <a:endCxn id="2" idx="3"/>
          </p:cNvCxnSpPr>
          <p:nvPr/>
        </p:nvCxnSpPr>
        <p:spPr>
          <a:xfrm flipH="1" flipV="1">
            <a:off x="5571978" y="2150281"/>
            <a:ext cx="736530" cy="2019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單箭頭接點 37"/>
          <p:cNvCxnSpPr/>
          <p:nvPr/>
        </p:nvCxnSpPr>
        <p:spPr>
          <a:xfrm flipH="1" flipV="1">
            <a:off x="5571978" y="3250293"/>
            <a:ext cx="736530" cy="2019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/>
          <p:cNvCxnSpPr/>
          <p:nvPr/>
        </p:nvCxnSpPr>
        <p:spPr>
          <a:xfrm flipH="1" flipV="1">
            <a:off x="5571978" y="4352134"/>
            <a:ext cx="736530" cy="2019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/>
          <p:cNvCxnSpPr/>
          <p:nvPr/>
        </p:nvCxnSpPr>
        <p:spPr>
          <a:xfrm flipH="1" flipV="1">
            <a:off x="5579349" y="5400385"/>
            <a:ext cx="736530" cy="2019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字方塊 2"/>
          <p:cNvSpPr txBox="1"/>
          <p:nvPr/>
        </p:nvSpPr>
        <p:spPr>
          <a:xfrm>
            <a:off x="70856" y="2309174"/>
            <a:ext cx="315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How many parameters for each filter?</a:t>
            </a:r>
            <a:endParaRPr lang="zh-TW" altLang="en-US" sz="2400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48078" y="4407663"/>
            <a:ext cx="315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How many parameters for each filter?</a:t>
            </a:r>
            <a:endParaRPr lang="zh-TW" altLang="en-US" sz="24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3173529" y="2507093"/>
            <a:ext cx="487810" cy="46166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9</a:t>
            </a:r>
            <a:endParaRPr lang="zh-TW" altLang="en-US" sz="2400" dirty="0"/>
          </a:p>
        </p:txBody>
      </p:sp>
      <p:sp>
        <p:nvSpPr>
          <p:cNvPr id="41" name="文字方塊 40"/>
          <p:cNvSpPr txBox="1"/>
          <p:nvPr/>
        </p:nvSpPr>
        <p:spPr>
          <a:xfrm>
            <a:off x="3063618" y="4623798"/>
            <a:ext cx="707633" cy="46166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225</a:t>
            </a:r>
            <a:endParaRPr lang="zh-TW" altLang="en-US" sz="2400" dirty="0"/>
          </a:p>
        </p:txBody>
      </p:sp>
      <p:pic>
        <p:nvPicPr>
          <p:cNvPr id="47" name="圖片 4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5254" y="2131360"/>
            <a:ext cx="1275361" cy="27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60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3" grpId="0"/>
      <p:bldP spid="28" grpId="0"/>
      <p:bldP spid="4" grpId="0" animBg="1"/>
      <p:bldP spid="4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3091045" y="141751"/>
            <a:ext cx="5540375" cy="83099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Only modified the </a:t>
            </a:r>
            <a:r>
              <a:rPr lang="en-US" altLang="zh-TW" sz="2400" b="1" i="1" dirty="0"/>
              <a:t>network structure </a:t>
            </a:r>
            <a:r>
              <a:rPr lang="en-US" altLang="zh-TW" sz="2400" dirty="0"/>
              <a:t>and </a:t>
            </a:r>
            <a:r>
              <a:rPr lang="en-US" altLang="zh-TW" sz="2400" b="1" i="1" dirty="0"/>
              <a:t>input format (vector -&gt; 3-D tensor)</a:t>
            </a:r>
            <a:endParaRPr lang="zh-TW" altLang="en-US" sz="2400" b="1" i="1" dirty="0"/>
          </a:p>
        </p:txBody>
      </p:sp>
      <p:sp>
        <p:nvSpPr>
          <p:cNvPr id="10" name="矩形 9"/>
          <p:cNvSpPr/>
          <p:nvPr/>
        </p:nvSpPr>
        <p:spPr>
          <a:xfrm>
            <a:off x="534110" y="265062"/>
            <a:ext cx="2106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i="1" u="sng" dirty="0"/>
              <a:t>CNN in </a:t>
            </a:r>
            <a:r>
              <a:rPr lang="en-US" altLang="zh-TW" sz="2800" b="1" i="1" u="sng" dirty="0" err="1"/>
              <a:t>Keras</a:t>
            </a:r>
            <a:endParaRPr lang="zh-TW" altLang="en-US" sz="2800" b="1" i="1" u="sng" dirty="0"/>
          </a:p>
        </p:txBody>
      </p:sp>
      <p:sp>
        <p:nvSpPr>
          <p:cNvPr id="29" name="矩形 28"/>
          <p:cNvSpPr/>
          <p:nvPr/>
        </p:nvSpPr>
        <p:spPr>
          <a:xfrm>
            <a:off x="6308508" y="1874056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30" name="矩形 29"/>
          <p:cNvSpPr/>
          <p:nvPr/>
        </p:nvSpPr>
        <p:spPr>
          <a:xfrm>
            <a:off x="6308508" y="2974068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31" name="矩形 30"/>
          <p:cNvSpPr/>
          <p:nvPr/>
        </p:nvSpPr>
        <p:spPr>
          <a:xfrm>
            <a:off x="6308508" y="4042281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32" name="矩形 31"/>
          <p:cNvSpPr/>
          <p:nvPr/>
        </p:nvSpPr>
        <p:spPr>
          <a:xfrm>
            <a:off x="6308508" y="5075533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34" name="向下箭號 11"/>
          <p:cNvSpPr/>
          <p:nvPr/>
        </p:nvSpPr>
        <p:spPr>
          <a:xfrm>
            <a:off x="6928205" y="1396311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向下箭號 17"/>
          <p:cNvSpPr/>
          <p:nvPr/>
        </p:nvSpPr>
        <p:spPr>
          <a:xfrm>
            <a:off x="6928205" y="2507093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向下箭號 18"/>
          <p:cNvSpPr/>
          <p:nvPr/>
        </p:nvSpPr>
        <p:spPr>
          <a:xfrm>
            <a:off x="6928205" y="3598736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向下箭號 19"/>
          <p:cNvSpPr/>
          <p:nvPr/>
        </p:nvSpPr>
        <p:spPr>
          <a:xfrm>
            <a:off x="6928205" y="4633729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文字方塊 41"/>
          <p:cNvSpPr txBox="1"/>
          <p:nvPr/>
        </p:nvSpPr>
        <p:spPr>
          <a:xfrm>
            <a:off x="6190457" y="972748"/>
            <a:ext cx="204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endParaRPr lang="zh-TW" altLang="en-US" sz="2400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5253211" y="1364983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 x 28 x 28</a:t>
            </a:r>
            <a:endParaRPr lang="zh-TW" altLang="en-US" sz="24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5253211" y="2480449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25 x 26 x 26</a:t>
            </a:r>
            <a:endParaRPr lang="zh-TW" altLang="en-US" sz="2400" dirty="0"/>
          </a:p>
        </p:txBody>
      </p:sp>
      <p:sp>
        <p:nvSpPr>
          <p:cNvPr id="25" name="文字方塊 24"/>
          <p:cNvSpPr txBox="1"/>
          <p:nvPr/>
        </p:nvSpPr>
        <p:spPr>
          <a:xfrm>
            <a:off x="5253211" y="3556630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25 x 13 x 13</a:t>
            </a:r>
            <a:endParaRPr lang="zh-TW" altLang="en-US" sz="2400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5253211" y="4613868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50 x 11 x 11</a:t>
            </a:r>
            <a:endParaRPr lang="zh-TW" altLang="en-US" sz="2400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5253211" y="5552297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50 x 5 x 5</a:t>
            </a:r>
            <a:endParaRPr lang="zh-TW" altLang="en-US" sz="2400" dirty="0"/>
          </a:p>
        </p:txBody>
      </p:sp>
      <p:sp>
        <p:nvSpPr>
          <p:cNvPr id="33" name="文字方塊 32"/>
          <p:cNvSpPr txBox="1"/>
          <p:nvPr/>
        </p:nvSpPr>
        <p:spPr>
          <a:xfrm>
            <a:off x="3267596" y="5851258"/>
            <a:ext cx="1556991" cy="46166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Flatten</a:t>
            </a:r>
            <a:endParaRPr lang="zh-TW" altLang="en-US" sz="2400" dirty="0"/>
          </a:p>
        </p:txBody>
      </p:sp>
      <p:sp>
        <p:nvSpPr>
          <p:cNvPr id="38" name="右彎箭號 16"/>
          <p:cNvSpPr/>
          <p:nvPr/>
        </p:nvSpPr>
        <p:spPr>
          <a:xfrm rot="10800000">
            <a:off x="4864709" y="5651583"/>
            <a:ext cx="2451998" cy="631290"/>
          </a:xfrm>
          <a:prstGeom prst="bentArrow">
            <a:avLst>
              <a:gd name="adj1" fmla="val 36585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9" name="右彎箭號 21"/>
          <p:cNvSpPr/>
          <p:nvPr/>
        </p:nvSpPr>
        <p:spPr>
          <a:xfrm rot="16200000">
            <a:off x="2152146" y="5127138"/>
            <a:ext cx="726735" cy="1398675"/>
          </a:xfrm>
          <a:prstGeom prst="bentArrow">
            <a:avLst>
              <a:gd name="adj1" fmla="val 28061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103" y="6328591"/>
            <a:ext cx="2847975" cy="266700"/>
          </a:xfrm>
          <a:prstGeom prst="rect">
            <a:avLst/>
          </a:prstGeom>
        </p:spPr>
      </p:pic>
      <p:sp>
        <p:nvSpPr>
          <p:cNvPr id="40" name="文字方塊 39"/>
          <p:cNvSpPr txBox="1"/>
          <p:nvPr/>
        </p:nvSpPr>
        <p:spPr>
          <a:xfrm>
            <a:off x="2178715" y="5482755"/>
            <a:ext cx="1006467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1250</a:t>
            </a:r>
            <a:endParaRPr lang="zh-TW" altLang="en-US" sz="2400" dirty="0"/>
          </a:p>
        </p:txBody>
      </p:sp>
      <p:grpSp>
        <p:nvGrpSpPr>
          <p:cNvPr id="41" name="群組 40"/>
          <p:cNvGrpSpPr/>
          <p:nvPr/>
        </p:nvGrpSpPr>
        <p:grpSpPr>
          <a:xfrm>
            <a:off x="514616" y="2208309"/>
            <a:ext cx="2906568" cy="3201477"/>
            <a:chOff x="-1595803" y="3999117"/>
            <a:chExt cx="2906568" cy="3201477"/>
          </a:xfrm>
        </p:grpSpPr>
        <p:pic>
          <p:nvPicPr>
            <p:cNvPr id="45" name="圖片 4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 flipH="1">
              <a:off x="-1736746" y="4748962"/>
              <a:ext cx="3201477" cy="1701788"/>
            </a:xfrm>
            <a:prstGeom prst="rect">
              <a:avLst/>
            </a:prstGeom>
          </p:spPr>
        </p:pic>
        <p:sp>
          <p:nvSpPr>
            <p:cNvPr id="46" name="文字方塊 45"/>
            <p:cNvSpPr txBox="1"/>
            <p:nvPr/>
          </p:nvSpPr>
          <p:spPr>
            <a:xfrm>
              <a:off x="-1595803" y="4773762"/>
              <a:ext cx="2906568" cy="830997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Fully Connected Feedforward network</a:t>
              </a:r>
              <a:endParaRPr lang="zh-TW" altLang="en-US" sz="2400" dirty="0"/>
            </a:p>
          </p:txBody>
        </p:sp>
      </p:grpSp>
      <p:sp>
        <p:nvSpPr>
          <p:cNvPr id="47" name="文字方塊 46"/>
          <p:cNvSpPr txBox="1"/>
          <p:nvPr/>
        </p:nvSpPr>
        <p:spPr>
          <a:xfrm>
            <a:off x="951029" y="1827526"/>
            <a:ext cx="204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output</a:t>
            </a:r>
            <a:endParaRPr lang="zh-TW" altLang="en-US" sz="24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06" y="3932234"/>
            <a:ext cx="455295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21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8" grpId="0" animBg="1"/>
      <p:bldP spid="39" grpId="0" animBg="1"/>
      <p:bldP spid="40" grpId="0" animBg="1"/>
      <p:bldP spid="4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Live Demo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9677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does machine learn?</a:t>
            </a:r>
            <a:endParaRPr lang="zh-TW" altLang="en-US" dirty="0"/>
          </a:p>
        </p:txBody>
      </p:sp>
      <p:pic>
        <p:nvPicPr>
          <p:cNvPr id="3074" name="Picture 2" descr="「puma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2024745"/>
            <a:ext cx="4997554" cy="35036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803729" y="5988733"/>
            <a:ext cx="81116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http://newsneakernews.wpengine.netdna-cdn.com/wp-content/uploads/2016/11/rihanna-puma-creeper-velvet-release-date-02.jpg</a:t>
            </a:r>
          </a:p>
        </p:txBody>
      </p:sp>
      <p:pic>
        <p:nvPicPr>
          <p:cNvPr id="7" name="Picture 2" descr="http://www.is-scam.com/wp-content/uploads/2014/12/question-rob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3801" y="2888921"/>
            <a:ext cx="1521574" cy="196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語音泡泡: 圓角矩形 4"/>
          <p:cNvSpPr/>
          <p:nvPr/>
        </p:nvSpPr>
        <p:spPr>
          <a:xfrm>
            <a:off x="4980214" y="2606530"/>
            <a:ext cx="2213587" cy="1028700"/>
          </a:xfrm>
          <a:prstGeom prst="wedgeRoundRectCallout">
            <a:avLst>
              <a:gd name="adj1" fmla="val 69898"/>
              <a:gd name="adj2" fmla="val 2757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/>
              <a:t>球鞋</a:t>
            </a:r>
          </a:p>
        </p:txBody>
      </p:sp>
      <p:sp>
        <p:nvSpPr>
          <p:cNvPr id="9" name="語音泡泡: 圓角矩形 8"/>
          <p:cNvSpPr/>
          <p:nvPr/>
        </p:nvSpPr>
        <p:spPr>
          <a:xfrm>
            <a:off x="4980214" y="3867246"/>
            <a:ext cx="2213587" cy="1028700"/>
          </a:xfrm>
          <a:prstGeom prst="wedgeRoundRectCallout">
            <a:avLst>
              <a:gd name="adj1" fmla="val 70472"/>
              <a:gd name="adj2" fmla="val -6377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/>
              <a:t>美洲獅</a:t>
            </a:r>
          </a:p>
        </p:txBody>
      </p:sp>
      <p:sp>
        <p:nvSpPr>
          <p:cNvPr id="6" name="矩形 5"/>
          <p:cNvSpPr/>
          <p:nvPr/>
        </p:nvSpPr>
        <p:spPr>
          <a:xfrm>
            <a:off x="2301240" y="3519348"/>
            <a:ext cx="266700" cy="2438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530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First</a:t>
            </a:r>
            <a:r>
              <a:rPr lang="zh-TW" altLang="en-US" dirty="0"/>
              <a:t> </a:t>
            </a:r>
            <a:r>
              <a:rPr lang="en-US" altLang="zh-TW" dirty="0"/>
              <a:t>Convolution Layer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5"/>
            <a:ext cx="3524250" cy="4351338"/>
          </a:xfrm>
        </p:spPr>
        <p:txBody>
          <a:bodyPr/>
          <a:lstStyle/>
          <a:p>
            <a:r>
              <a:rPr lang="en-US" altLang="zh-TW" dirty="0">
                <a:solidFill>
                  <a:srgbClr val="575651"/>
                </a:solidFill>
                <a:latin typeface="Roboto"/>
              </a:rPr>
              <a:t>Typical-looking filters on the trained first layer 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3775959" y="6176963"/>
            <a:ext cx="47393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altLang="zh-TW" dirty="0"/>
              <a:t>http://cs231n.github.io/understanding-cnn/</a:t>
            </a:r>
          </a:p>
        </p:txBody>
      </p:sp>
      <p:pic>
        <p:nvPicPr>
          <p:cNvPr id="37890" name="Picture 2" descr="http://cs231n.github.io/assets/cnnvis/filt1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947" y="1690689"/>
            <a:ext cx="4454228" cy="443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1685902" y="5115134"/>
            <a:ext cx="20900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/>
              <a:t>11 x 11</a:t>
            </a:r>
          </a:p>
          <a:p>
            <a:pPr algn="r"/>
            <a:r>
              <a:rPr lang="en-US" altLang="zh-TW" sz="2400" dirty="0"/>
              <a:t>(</a:t>
            </a:r>
            <a:r>
              <a:rPr lang="en-US" altLang="zh-TW" sz="2400" dirty="0" err="1"/>
              <a:t>AlexNet</a:t>
            </a:r>
            <a:r>
              <a:rPr lang="en-US" altLang="zh-TW" sz="2400" dirty="0"/>
              <a:t>)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505379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dirty="0"/>
              <a:t>How about higher layers?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Which images make a specific neuron activate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356" y="2375218"/>
            <a:ext cx="5392100" cy="424560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9528" y="4866499"/>
            <a:ext cx="31967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Ross </a:t>
            </a:r>
            <a:r>
              <a:rPr lang="en-US" altLang="zh-TW" dirty="0" err="1"/>
              <a:t>Girshick</a:t>
            </a:r>
            <a:r>
              <a:rPr lang="en-US" altLang="zh-TW" dirty="0"/>
              <a:t>, Jeff Donahue, Trevor Darrell, Jitendra Malik, “Rich feature hierarchies for accurate object detection and semantic segmentation”, CVPR, 2014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73052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0" name="Picture 4" descr="http://all4desktop.com/data_images/original/4244361-bird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90" y="4477048"/>
            <a:ext cx="2485663" cy="1792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CNN for Image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The same patterns appear in different regions.</a:t>
            </a:r>
            <a:endParaRPr lang="zh-TW" altLang="en-US" dirty="0"/>
          </a:p>
        </p:txBody>
      </p:sp>
      <p:pic>
        <p:nvPicPr>
          <p:cNvPr id="15" name="Picture 4" descr="https://upload.wikimedia.org/wikipedia/commons/5/5e/Silverbird_in_Murchison_Falls_National_Park,_Uganda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90" y="2578586"/>
            <a:ext cx="2485663" cy="165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AutoShape 8" descr="data:image/jpeg;base64,/9j/4AAQSkZJRgABAQAAAQABAAD/2wCEAAkGBxASEhAQDxIQDxAPDxAPEA8VFQ8QEBAQFRUWFhUVFRUYHSggGBomGxUVIjEhJSkrLi4uGB8zODMtNygtLisBCgoKDg0OFxAQGCseHx0tLS0tLSstLS0tKy0tLS0tLS0tLS0tLS0tLS0tLS0tKystLS0tKy0rLSstKystLTctLf/AABEIALUBFgMBIgACEQEDEQH/xAAbAAACAwEBAQAAAAAAAAAAAAADBAECBQAGB//EAEAQAAIBAgMFBQQHBgUFAAAAAAECAAMRBBIhBTFBUWETInGRoQYyQoEjUnKxwdHwQ2KSouHxFDNTgrIVY4PC0v/EABoBAAMBAQEBAAAAAAAAAAAAAAECAwAEBQb/xAAiEQEBAAICAgMBAQEBAAAAAAAAAQIRAxIhMQQTQVEykSL/2gAMAwEAAhEDEQA/APmaw1JIBDHsMsejBqNKaOHpwNJJoYZZy8iuMO4anNGisVoCPURFxPozSWMLAJO7Zb5bi/LjL4gYvBu8gtBO8tC2KO8ETId5TNE5KMi0uBKCXUThzp5F1EKolFEOiyWzSLoJe0lVkkR5R0GZWEInBY/bwCBLgSVWEVYlraQJxvCBZxWJR0FOAMKEk5ZPTaAIMi0PllSs0jaCMqSYS0qRKSFsVF4QEyqiXMa4lVJlCTLmDMX69sqXtIlGkyn1M+OUWmphZj0TNXCtPSrmjWoxjDYune2YA7rHT74pQaWr4EN3l38RznPlJ+qzevD0OHYHdqPkY7RqDmPC4nikpsh0zIfEiN0sZUHvBag5OAfVbH1gnH/KP2a/Hsw0yts4E1LMu8cJm0NpgcKtPorioh/21BcfxTQo7XQ7y1+qEH+VmjXGj3lmnYTEVVUX79tGUnvDwMINpITa5U8jOp42je4ZPmch/mtBY3CK/ep2PG28fIr+cMysJuz0OWl1Mx6LZTlZjTPPePnYflHalR0sW0W1+0GtMjqN4+6LlbVMco0FhkERw+IBOU6HhxB8DNBBOLO2Xytjq+l1EOglaaw6LJbNpKiSRLgTrRpR0FaSBL5ZIWHsGkAQiiQBCKJuzacBJtLBZYLFtbSgWTlhQknJAwGSVZIzkkMkLEykGyxtkgmWUxpLAgJxhCsG8culTBMJcmUJlcShkSZJMiWgPidLfNPDNM1DG6DS9c8bCVcoBtm562tGKe0bfAD/ALv6RPDtf5zRwuAznQMOtjaRuv2KefwVdpKfepsR9pT96Sy18Md9KqDzDpbyKytTZrLxUeLUk/5MJeng13tVpL4XqH+S49ZpIG6l3oG2TOv2ireoEgpS4uQOQCmV7Onf3gBzyg39ZDNRH+o/8KiEqxpUeFZh/wCNvwlP8JSJB7RW5HJVv5lZRaqa5aRPixY/dGaDMfdpovXvHz1M2zaR2VM91nqN4io5+WcETZw+zaYCk06h0uCFCgj95GI81iefj2jZh8NNcx9J6OjWFWmtr5lH7S2cnoFInPyWz0fFirh8Kaopmi6927HvIR1Ug6esJUwWJWplw1ZHUjSlWBRvlUF1OnQT0+GoJVTKbKw0KmwJ8dxlF2CxuvaZl4ad5eitykpNz3/0/bV8MLCbUYP2OIpPRqBc17ZqZHMMLi360m0h/vwgMR7Lgm7VSMt7G/e16xGlh61Mt2L9ooa5R1K3HGxvv8JLLHV8LY5y+2yJMyqO2aege9Ing26/Rv7R9KwOoII5ggjzEXRtwacYlW2hTU5bhm+qCLjx5SlQVKg17o35b28zxjTC3yXLkkEq7URSQAzW323D5yn/AFflTPn/AEiTYcDh/eHojdaNOO30S8mjI2q/+kD8zfwhKO3af7RWp9dHX01labDc9j5CXrYOnVGWwJPEb431WTyE5Gph6yOLoytbfbh4jhD5J4xsHVoH6LeCLam9uOXkf1aeh2Ftpa/cfu1bXGlg4HLr+vCPi/5qvme2lknZIfLOKwbak2pwTU46ywbLCWkmWLVBHqoidURpSUq5g2aXqCBYS2GRKhnnSjTp0TIHxlWh6LRVTD0zOhBs4WtoADlI4jS/zjOZuJY+JJmXg7k2HX0m1gcQiENdmO6wsoPS5/KTptRCL09Ix2VrZgRxAOlx0vCNth9yhKfEWAdv4nv6WizVHZszFmY7yblvOEBwo6feZYhBwLeOUD8funU0Nrnhv3WHiToJU10BsL1DyW4X5sRc/IDxi+xWGY6KoHIWLt4gG/nYCWKqD32LN9TV28gbDzMopd+4Ot6aaAdXP4m5kjIg1K1Nd+oog8h8VQ+kFMew9Y27tkS/vaeRPu36AExnDOKbdpTyhhqzsC7ep7vpMyriMuVqpYXAyUhYVXHgNKa+vjCUy7mzBbjXsxcU6Xj9ZvXwks/R49Ls3a9EjK4AJNy92TOemUi4+U2BWY/5YOUm1yco+U8lgCiVNbs1gSxF7fgPCezNE5AzEiwvYbyOg4SOPvQ5M1sMcxz3AvfRmt5XjFTFpYWFgLAAC5t1PKZWLxzFgFp5ad7Fibm/hxjCgkZVAGbQk8BKWePBJfJ/FbPSuo3hj7qgk2HM33TzGJ9matOrl7mIRsoICsQjb9W09DaelwJKgqCQl7Fvib8pqUnAUWI/dGhyg6X8Y+E/sC15nC4N0HuooU6ZVUMovuJA70NXYqN+Zt5PcBQdTNPGkLc5SfDfPPY1iQXBIN7rdrH9dDaQ+dy3i4//AD+r/E45yZ+RWqtuYWPoRBGsQRfW+7rM/EjEMFIZcm9rjvKb7gb2sfCcXIKhtGAt03+E8vj+ZyYY63LXrZfBwzy3PDQbF6kPcX4X8pn7R2viaVGuuEY9oyXpsBd1IILWuORbWEqYog3JzHdc6AeUDUrAFWuG48j1tx87SePyeTtLT34fHqwp7K7Q2jiXc11cUAoymoDmDCwIDEXbidd01cbmp5aiWVk7y8rg3t+ucDi/aW+WnTVmfLqti5sONl38OEBX2h3clZSpbQF1emrH6t7fq48I9nLny/Zjj13+I6w48Omd3H03CVu0RKgFs6K9uVwDCMJgexu2Eq0qdFl7GsqmyE5g4G8q19SBvXh4T0bLO242Xy4Ny+i7QTRhhBMIAK1FitVI84i1URoWzZCokXqCO1BFqglMaW4lWEiWedKdw0+JrCpBKIZZ3uc1QaxBGhHGP0qx0vYzNQw9N4tGPQbPo0z36xy0weHvueSj8ZWri1B+iWy7rtZmPXpEcPiiBlIDLyO8eB4R2v2aqjLmJZQzWtZWPw3tv+USGsDdzpnY9F3t8hwhlpW989kD+zXWs46/V+dvnF6VRhcgBL/HqWt4n8LS6WXvOTTU7231W+yOHjDaEhvMW+iRQBvNIHugc6r8fDSLVccFbLQtVrHu9ra6p0pL+MXas9X6KipSmfgB1bq54wq00pDfcNpnX363NafJP3+NzbqoiYekbswYs97VcQe8c/1KZPvNzbcLac4+tXIFRAM7aheCg/Ex4mJ1q/ZqpYLnYWo0R7qLzI5f8obAIQGqVCWOhcnUkncnz+6Jf6aNvAgKV4/EWO/q56ncBPR4TEZmyqCwHvNqflrPL4N7KznViw05udw8AJv7MxBQBBvY2zDefrGQvs/4Yx2HBOa1td3FQeNuG6UpkKDf4fXoJoYEqb5gCxYHnbl6Sa2HVn4AL3j0/V5THJPKM3H4ao4SkmjN3nO7KvEX4TVwgJa40SmMq9SNCzcz/WXygjMD7wuOekZpUlRLNbXUjn+ry3aRPW2fiK2YkaHpoQB1nlvafDOoJpLlUDUkqoLE2v8Aoaz2NLKb6anXlaZm3sF2iE086VdStRWZSoAte/K14vLjOXHSnFyXjz7R5KntBsvZhDxu27NbiOko1fTvMb7vAePOZ+z2FIlDVFUj3quoJJBNiTfXfxO68HXqOSrC4GoANyTcmeDn8frncdafScfNMsJk0cTiLZQoz3sO7e5J0A03nkBNnZPsXWqkPi3NFD+yXKaxH7zahNOAufAxn2F2MBfE1Vu+YrRDAXQDRn+0bkdALDfPcUxL8fFMZ4cHP8rLK6hfZOyaGHXLh6SUgRqQO832m3sfGPlAd4vfgdRIWEEq5LXmsf7HUGbtMMzYOqCD3NaRI1F6R0BB1BXLN1Q2Vc9i2UZiNAWtrbpeMGCeHtbPJPQLCBaGaBqTbGAPFqkYqGLOYdm2WqxSpHKkUqibs2yzTpYiTN2B8SWEWUEuBPX24Vw0IjQWWWAmbZynUmlszFBKiFiMmde0uARkvroZiq0YpvEsNK3Nt1HV2y0hTVrMthmBBFwVJ0sb3uJlLSdu9UNl+s17Hw5nwj+F2zWVRTvnRRZVPAcADy6GBxFUnvK3ZMSFBVe+xPDMST5Wgg2r4qsKQ7NVysR31axY8u0HDonzPKQh7P6at36j600O9uTHkohMRhKWGtdu2rMocJayqza3fXX8YlQoPUbMdebH7v6TWRjezqL1HNVznY8Tz4DoI+9f6uqobL/3Kp+Lw5dBB1jkHYpq7Czn6qnh4kS+FsDmI7lAWUfXrHd5Sdu/J41qC2KoNezAv1qt+V5sbOGZnb4aaimp6k2vMTBtkphj7zEkdWPH5C81cGpVLDfqfSw++JINrTwdfL3zrd2CjcBbQTRxTkJWy27tJSb7t1yJkpT7tFeQv5maOKzJSqnUZ3RR4TWSNPIWCxLM4DkZVAAsLWsNfKbGHp5zmYEgbh0Eztk4Mgi/xC5Y7vAevmZ6/D4bKFFgeJ6Rddsg3qMhMCT3msO96covidlByQXKrZsyg2D6HeOImrj6tgQFJ1Nh+MSxBcIGIu1i1tyj7XpOrGaiNr5ft7ZrJXNO1kZ6YFNNS2bMzMzG5LHLv6CGxOA7JlqH3adNbAa97MBbzM6u5q11yghVObPmzEsW1/IDheejXB53ZKlrGqlkHBKf0oHmFnP8ngxzly/Y6OH5GXH4/G7syjkponEKL/a3t6kzRpmKIYwhnB6mlN7MKYS8ArS4aLthCYJjOLwbtNsLVXMA5lnaBdodjKHUMWqGEqtFajQbbalRorUMK7QLQbDak6TadMO3xREjC04SnSjdLDz17k5piUFOWFGaVPCRmngon2H6MdaBhqeHM2UwMMmC6Qfa3RlU8PGUobuhuOh5zTp4SFGFk8uQehVdlduKlTKpcEF2zZGYG+vK+g4ScUiUAq0AzlhpVbcpO/d8QmlhlZDdTYkWOgII5EGM0nQG7Uhe4uUOS/ipBB8oZzTWsmuFnp5RARcLvOrVD8PMkxjA0u0ZadO5QGy34k+8xnqtpez1OrYq7FTYgJlVNdxy2tDbM9nzRz5QTemAjmxNzv8ACPvfoGQE7SqqKO4ndX8TPQJhtw36+gjOydjdnZnFySRoL2mrQwYIDDQ8jvHyjaDaMDs+5ubALaJ+0dUFlpJYga+LGN7SxJVgifVAPjzmFUftKtIAE/TAE8NOXPjJcuWsT4Ty9mtBFCLe5UWJ6zYo7hvmHgWu2ZvdAAA3kma9OuCdBa0Tiy/WzkVq0gAWPHcOUyNrZihU7zvHC022qC9zY3HpMHaWMGZ2uLIDr13D5D8J3Y3w5rPPh5KlshqVVayEWVbZSD3SbXIA375nv7U0qNSoX75Z2AYsq8r6W/dEb9pdt5mSjRBvUfs14XY8+mhmd7V7OwlClQdkWpVTEU6uYm7sqnM91O9dLW3C4kM85b197dEw1N32c2D7f0qzslZDQuyLSIu+YscutupGo01PKe3Rp8V2ht7BYis3YYd8O9UG57mUuobs2UJ7jEsb776dZ9M9icfUr4Sk9Zg9VcyMwILHKSFLjgxAHjv4zm5+LrO0mhwy34ejDS2aDE4zkUWLQbNOMG0JKh2i9R5dzF6hmDYbtF6hl3aLu0Jbkq7Sl5VjK3m0HcSdKZp03UO75pQoR+hh5fD0Zp4ehOvLJWQCjho7Swsao0I5ToSW9mZ64WEXDdJpLQhFoTeQZy4eEGHmiKEsKM2mjN7CVNCahoyppRbDxnohG4kR2njagAF7kaZunWW7GXWjFxyynqt1gmHx9QfVN9+/X1hDj3ZiMpFrEHXK3hY+kqlGM06UtjyZFuEJsahJFjc6Zza3yF4RKIphSN6bj1IIv6x9KUtVwuYW5zW3IJ4P4NhbMeAjL1tLj+klNmoEUM1rC7HS9/znn8VjiGqgupSlkuQCcrEnf/J8zOnHDrIlb2p3ae1sik336LzJ/ITHpUquIF/8ulwudT16wOKrq5NWopCJYJTIAZrDS/JRqeevjNOgjuoU91TZmO4m+uUfr7obl/fEGax9e3ka+ysS+KDYILSSkjU/8XVAcBm3mim5mA0udNTA7Z9j++v07VahWpWq16+o7KmFOUKvMkHw08foa0gAANANAJl+0WENVEoglO3qdg9Ue9TpOjZ7dSAFHVhOf7bcv4eTw8n7E+zeFxWzqRq0lDvUrVFqrdaiNmsMrAg2FhodNIH2YYYLHtQqswNS9Gr7opZswahUUAe6ynXk1+G73ewdkJhaFPDU2ZlpAgM1sxuSTe2nGE2lsqlWsaihyivkB3BmFr3GvD1MW8m7d+ZWk8HQJxEijTIVVJLFVUFjvYgWJljOfR6EYNoVoJ5tJUBzFajRmpFKgmkTtLVGi7tDVYsxj44oZcmkEyJ0mU6JfYi86WtOm6h3eXw1KalClF8Kk0qCTWvUFo0o7SpStFI5TSCCEtKEFOHCSwSM2gBTndnGckgpNWLFJHZxkpK5YlOCKcutOFCwirFZRacOiSUWHRY0BCJCqssqwgWPAeX27UxNNAytpYDjZG/tpMfB1XWkWAzOShK6d4u4BBv9seV57naeDNWjVpje6EL9revqBPE7NqXYBu6GBQ8bWuPusYe97S2tMZqvV4DDKyrmUB1AzLvCsfeHmDH8kV2dUu7D64Z+ujW/9ppZY/L/AKT4/QGScad9CLjkdRD5ZOWS0oBklskLknZIOrBZZUiHyyjCDTFmEC4jLiBcQaTyKVBFaojlSKVRDpHIjVizRqqIuwlccXHyB2kiSBJyyvVJBnSSJMPVmPhRNSgkzsKJrYcTmr2TdJY3TWBoiOUxMZwWWCy4EsBDGDIkWhisqRNRgJWVKwxEqREsFRRCKJAEuogFdRDoINIdBGBZRCqshFhlEYEAT57tWn2OKqr8Jqll6BgCB6gT6OFnjPbvB3dWHx07qeGekbt/I38sNm40aOxWLVg3D/DW8DmH6+U37TzfsS+dWbiqKpHizf8Az909RaNnd1PGaUtOtL5ZNopg7TrQmWdlmYMiDdYwVg2WBijiAcRtxF3EBKTqCKVBHqgi1RYYjmz6qxdljtURVhLYuTOBhJJWWEmWkR0HaRCETptAxcJNfDiZGEmvhhOJ7TQoxymIrREbQQCIJYSAJaYXSpEtOh2ylpUiXMrBaMRaWAnAS6iKK6RimIFBDoI0CipDLBJCrGgCCY3tXh81DOBdsPUWsBzUd1x/AzH5TZEh1BBU6hgVI5g6Qg8X7JOKWI7Me5Wptl5Z13jyW/8Auntp87w9Xsaovf6CuGU8Sl+zqj5Xp+c+hq17Eagi4PMHjNQ/U2kyLzrwbZM6dOm2LiJRhCXg2magOIvUEZeK1DBSUs4itWNPFKsMSyKVYrUjVWKvK4ubkUEsJUS4EvEHESZxnQgxMJNfDzp04HsNGjG0kzoDCCTJnQiidOnTArInTooxYCXWTOgERYVZ06NAoqwizp0YFwZM6dMzx3tvhQmWquhctmHM91b/ADDC/wBkT0Hs7XL4aix35beRInTofwK0hOkzoGdJkTpmWg3kzoWpZ4vUnToCUtUitWROhieRSpFqk6dLYObkUEus6dLxzrGdOnTF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5817" y="2867957"/>
            <a:ext cx="2151234" cy="1279848"/>
          </a:xfrm>
          <a:prstGeom prst="rect">
            <a:avLst/>
          </a:prstGeom>
        </p:spPr>
      </p:pic>
      <p:sp>
        <p:nvSpPr>
          <p:cNvPr id="10" name="雲朵形圖說文字 9"/>
          <p:cNvSpPr/>
          <p:nvPr/>
        </p:nvSpPr>
        <p:spPr>
          <a:xfrm>
            <a:off x="5075306" y="2425770"/>
            <a:ext cx="3303662" cy="951706"/>
          </a:xfrm>
          <a:prstGeom prst="cloudCallout">
            <a:avLst>
              <a:gd name="adj1" fmla="val -48303"/>
              <a:gd name="adj2" fmla="val 558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“upper-left beak”</a:t>
            </a:r>
            <a:r>
              <a:rPr lang="zh-TW" altLang="en-US" sz="2400" dirty="0"/>
              <a:t> </a:t>
            </a:r>
            <a:r>
              <a:rPr lang="en-US" altLang="zh-TW" sz="2400" dirty="0"/>
              <a:t>detector</a:t>
            </a:r>
            <a:endParaRPr lang="zh-TW" altLang="en-US" sz="2400" dirty="0"/>
          </a:p>
        </p:txBody>
      </p:sp>
      <p:sp>
        <p:nvSpPr>
          <p:cNvPr id="12" name="矩形 11"/>
          <p:cNvSpPr/>
          <p:nvPr/>
        </p:nvSpPr>
        <p:spPr>
          <a:xfrm>
            <a:off x="1289051" y="2628514"/>
            <a:ext cx="406400" cy="3794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1803855" y="4993913"/>
            <a:ext cx="406400" cy="3794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3672" y="4653035"/>
            <a:ext cx="2295525" cy="1590675"/>
          </a:xfrm>
          <a:prstGeom prst="rect">
            <a:avLst/>
          </a:prstGeom>
        </p:spPr>
      </p:pic>
      <p:sp>
        <p:nvSpPr>
          <p:cNvPr id="31" name="雲朵形圖說文字 30"/>
          <p:cNvSpPr/>
          <p:nvPr/>
        </p:nvSpPr>
        <p:spPr>
          <a:xfrm>
            <a:off x="5075306" y="5513706"/>
            <a:ext cx="3303662" cy="951706"/>
          </a:xfrm>
          <a:prstGeom prst="cloudCallout">
            <a:avLst>
              <a:gd name="adj1" fmla="val -40531"/>
              <a:gd name="adj2" fmla="val -60650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“middle beak”</a:t>
            </a:r>
            <a:r>
              <a:rPr lang="zh-TW" altLang="en-US" sz="2400" dirty="0"/>
              <a:t> </a:t>
            </a:r>
            <a:r>
              <a:rPr lang="en-US" altLang="zh-TW" sz="2400" dirty="0"/>
              <a:t>detector</a:t>
            </a:r>
            <a:endParaRPr lang="zh-TW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5548370" y="4278358"/>
            <a:ext cx="3257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/>
              <a:t>They can use the same set of parameters.</a:t>
            </a:r>
            <a:endParaRPr lang="zh-TW" altLang="en-US" sz="2400" dirty="0"/>
          </a:p>
        </p:txBody>
      </p:sp>
      <p:sp>
        <p:nvSpPr>
          <p:cNvPr id="34" name="矩形 33"/>
          <p:cNvSpPr/>
          <p:nvPr/>
        </p:nvSpPr>
        <p:spPr>
          <a:xfrm>
            <a:off x="4501720" y="3877534"/>
            <a:ext cx="33824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Do almost the same thing</a:t>
            </a:r>
            <a:endParaRPr lang="zh-TW" altLang="en-US" sz="2400" dirty="0"/>
          </a:p>
        </p:txBody>
      </p:sp>
      <p:cxnSp>
        <p:nvCxnSpPr>
          <p:cNvPr id="8" name="直線單箭頭接點 7"/>
          <p:cNvCxnSpPr/>
          <p:nvPr/>
        </p:nvCxnSpPr>
        <p:spPr>
          <a:xfrm>
            <a:off x="4445448" y="3767980"/>
            <a:ext cx="0" cy="1341375"/>
          </a:xfrm>
          <a:prstGeom prst="straightConnector1">
            <a:avLst/>
          </a:prstGeom>
          <a:ln w="762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356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31" grpId="0" animBg="1"/>
      <p:bldP spid="6" grpId="0"/>
      <p:bldP spid="3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480786" y="2033082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6480786" y="3133094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6480786" y="4201307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6480786" y="5234559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9" name="向下箭號 11"/>
          <p:cNvSpPr/>
          <p:nvPr/>
        </p:nvSpPr>
        <p:spPr>
          <a:xfrm>
            <a:off x="7100483" y="1555337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下箭號 17"/>
          <p:cNvSpPr/>
          <p:nvPr/>
        </p:nvSpPr>
        <p:spPr>
          <a:xfrm>
            <a:off x="7100483" y="2666119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向下箭號 18"/>
          <p:cNvSpPr/>
          <p:nvPr/>
        </p:nvSpPr>
        <p:spPr>
          <a:xfrm>
            <a:off x="7100483" y="3757762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向下箭號 19"/>
          <p:cNvSpPr/>
          <p:nvPr/>
        </p:nvSpPr>
        <p:spPr>
          <a:xfrm>
            <a:off x="7100483" y="4792755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6362735" y="1131774"/>
            <a:ext cx="204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endParaRPr lang="zh-TW" altLang="en-US" sz="2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5335520" y="1895827"/>
            <a:ext cx="1126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25 3x3 filters</a:t>
            </a:r>
            <a:endParaRPr lang="zh-TW" altLang="en-US" sz="24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5346231" y="4064052"/>
            <a:ext cx="1126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50 3x3 filters</a:t>
            </a:r>
            <a:endParaRPr lang="zh-TW" altLang="en-US" sz="2400" dirty="0"/>
          </a:p>
        </p:txBody>
      </p:sp>
      <p:sp>
        <p:nvSpPr>
          <p:cNvPr id="17" name="矩形 16"/>
          <p:cNvSpPr/>
          <p:nvPr/>
        </p:nvSpPr>
        <p:spPr>
          <a:xfrm>
            <a:off x="208553" y="154240"/>
            <a:ext cx="35477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i="1" u="sng" dirty="0"/>
              <a:t>What does CNN learn?</a:t>
            </a:r>
            <a:endParaRPr lang="zh-TW" altLang="en-US" sz="2800" b="1" i="1" u="sng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5335520" y="4875188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50 x 11 x 11</a:t>
            </a:r>
            <a:endParaRPr lang="zh-TW" altLang="en-US" sz="2400" dirty="0"/>
          </a:p>
        </p:txBody>
      </p:sp>
      <p:sp>
        <p:nvSpPr>
          <p:cNvPr id="20" name="文字方塊 19"/>
          <p:cNvSpPr txBox="1"/>
          <p:nvPr/>
        </p:nvSpPr>
        <p:spPr>
          <a:xfrm>
            <a:off x="263673" y="683359"/>
            <a:ext cx="41311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The output of the k-</a:t>
            </a:r>
            <a:r>
              <a:rPr lang="en-US" altLang="zh-TW" sz="2400" dirty="0" err="1"/>
              <a:t>th</a:t>
            </a:r>
            <a:r>
              <a:rPr lang="en-US" altLang="zh-TW" sz="2400" dirty="0"/>
              <a:t> filter is a 11 x 11 matrix.</a:t>
            </a:r>
            <a:endParaRPr lang="zh-TW" altLang="en-US" sz="24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263673" y="1437156"/>
            <a:ext cx="32796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Degree of the activation of the k-</a:t>
            </a:r>
            <a:r>
              <a:rPr lang="en-US" altLang="zh-TW" sz="2400" dirty="0" err="1"/>
              <a:t>th</a:t>
            </a:r>
            <a:r>
              <a:rPr lang="en-US" altLang="zh-TW" sz="2400" dirty="0"/>
              <a:t> filter: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/>
              <p:cNvSpPr txBox="1"/>
              <p:nvPr/>
            </p:nvSpPr>
            <p:spPr>
              <a:xfrm>
                <a:off x="3011329" y="1579284"/>
                <a:ext cx="2120901" cy="10793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11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  <m:sup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2" name="文字方塊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1329" y="1579284"/>
                <a:ext cx="2120901" cy="107933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9" name="群組 48"/>
          <p:cNvGrpSpPr/>
          <p:nvPr/>
        </p:nvGrpSpPr>
        <p:grpSpPr>
          <a:xfrm>
            <a:off x="1453090" y="3757762"/>
            <a:ext cx="2910123" cy="2700673"/>
            <a:chOff x="1118013" y="4102561"/>
            <a:chExt cx="2910123" cy="2700673"/>
          </a:xfrm>
        </p:grpSpPr>
        <p:sp>
          <p:nvSpPr>
            <p:cNvPr id="23" name="橢圓 22"/>
            <p:cNvSpPr/>
            <p:nvPr/>
          </p:nvSpPr>
          <p:spPr>
            <a:xfrm>
              <a:off x="1134682" y="4135484"/>
              <a:ext cx="630000" cy="63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3</a:t>
              </a:r>
              <a:endParaRPr lang="zh-TW" altLang="en-US" sz="2400" dirty="0"/>
            </a:p>
          </p:txBody>
        </p:sp>
        <p:sp>
          <p:nvSpPr>
            <p:cNvPr id="24" name="橢圓 23"/>
            <p:cNvSpPr/>
            <p:nvPr/>
          </p:nvSpPr>
          <p:spPr>
            <a:xfrm>
              <a:off x="1976511" y="4135484"/>
              <a:ext cx="630000" cy="63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-1</a:t>
              </a:r>
              <a:endParaRPr lang="zh-TW" altLang="en-US" sz="2400" dirty="0"/>
            </a:p>
          </p:txBody>
        </p:sp>
        <p:sp>
          <p:nvSpPr>
            <p:cNvPr id="26" name="橢圓 25"/>
            <p:cNvSpPr/>
            <p:nvPr/>
          </p:nvSpPr>
          <p:spPr>
            <a:xfrm>
              <a:off x="3398136" y="4135484"/>
              <a:ext cx="630000" cy="63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-1</a:t>
              </a:r>
              <a:endParaRPr lang="zh-TW" altLang="en-US" sz="2400" dirty="0"/>
            </a:p>
          </p:txBody>
        </p:sp>
        <p:sp>
          <p:nvSpPr>
            <p:cNvPr id="27" name="橢圓 26"/>
            <p:cNvSpPr/>
            <p:nvPr/>
          </p:nvSpPr>
          <p:spPr>
            <a:xfrm>
              <a:off x="1134682" y="4935584"/>
              <a:ext cx="630000" cy="63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-3</a:t>
              </a:r>
              <a:endParaRPr lang="zh-TW" altLang="en-US" sz="2400" dirty="0"/>
            </a:p>
          </p:txBody>
        </p:sp>
        <p:sp>
          <p:nvSpPr>
            <p:cNvPr id="28" name="橢圓 27"/>
            <p:cNvSpPr/>
            <p:nvPr/>
          </p:nvSpPr>
          <p:spPr>
            <a:xfrm>
              <a:off x="1976511" y="4935584"/>
              <a:ext cx="630000" cy="63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1</a:t>
              </a:r>
              <a:endParaRPr lang="zh-TW" altLang="en-US" sz="2400" dirty="0"/>
            </a:p>
          </p:txBody>
        </p:sp>
        <p:sp>
          <p:nvSpPr>
            <p:cNvPr id="30" name="橢圓 29"/>
            <p:cNvSpPr/>
            <p:nvPr/>
          </p:nvSpPr>
          <p:spPr>
            <a:xfrm>
              <a:off x="3384571" y="4935584"/>
              <a:ext cx="630000" cy="63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-3</a:t>
              </a:r>
              <a:endParaRPr lang="zh-TW" altLang="en-US" sz="2400" dirty="0"/>
            </a:p>
          </p:txBody>
        </p:sp>
        <p:sp>
          <p:nvSpPr>
            <p:cNvPr id="35" name="橢圓 34"/>
            <p:cNvSpPr/>
            <p:nvPr/>
          </p:nvSpPr>
          <p:spPr>
            <a:xfrm>
              <a:off x="1118013" y="6173234"/>
              <a:ext cx="630000" cy="63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3</a:t>
              </a:r>
              <a:endParaRPr lang="zh-TW" altLang="en-US" sz="2400" dirty="0"/>
            </a:p>
          </p:txBody>
        </p:sp>
        <p:sp>
          <p:nvSpPr>
            <p:cNvPr id="36" name="橢圓 35"/>
            <p:cNvSpPr/>
            <p:nvPr/>
          </p:nvSpPr>
          <p:spPr>
            <a:xfrm>
              <a:off x="1959842" y="6173234"/>
              <a:ext cx="630000" cy="63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-2</a:t>
              </a:r>
              <a:endParaRPr lang="zh-TW" altLang="en-US" sz="2400" dirty="0"/>
            </a:p>
          </p:txBody>
        </p:sp>
        <p:sp>
          <p:nvSpPr>
            <p:cNvPr id="38" name="橢圓 37"/>
            <p:cNvSpPr/>
            <p:nvPr/>
          </p:nvSpPr>
          <p:spPr>
            <a:xfrm>
              <a:off x="3377908" y="6173234"/>
              <a:ext cx="630000" cy="6300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/>
                <a:t>-1</a:t>
              </a:r>
              <a:endParaRPr lang="zh-TW" altLang="en-US" sz="2400" dirty="0"/>
            </a:p>
          </p:txBody>
        </p:sp>
        <p:sp>
          <p:nvSpPr>
            <p:cNvPr id="43" name="文字方塊 42"/>
            <p:cNvSpPr txBox="1"/>
            <p:nvPr/>
          </p:nvSpPr>
          <p:spPr>
            <a:xfrm>
              <a:off x="2678192" y="4102561"/>
              <a:ext cx="7083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……</a:t>
              </a:r>
              <a:endParaRPr lang="zh-TW" altLang="en-US" sz="2400" dirty="0"/>
            </a:p>
          </p:txBody>
        </p:sp>
        <p:sp>
          <p:nvSpPr>
            <p:cNvPr id="44" name="文字方塊 43"/>
            <p:cNvSpPr txBox="1"/>
            <p:nvPr/>
          </p:nvSpPr>
          <p:spPr>
            <a:xfrm>
              <a:off x="2669589" y="5012248"/>
              <a:ext cx="7083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……</a:t>
              </a:r>
              <a:endParaRPr lang="zh-TW" altLang="en-US" sz="2400" dirty="0"/>
            </a:p>
          </p:txBody>
        </p:sp>
        <p:sp>
          <p:nvSpPr>
            <p:cNvPr id="45" name="文字方塊 44"/>
            <p:cNvSpPr txBox="1"/>
            <p:nvPr/>
          </p:nvSpPr>
          <p:spPr>
            <a:xfrm rot="5400000">
              <a:off x="1211229" y="5666561"/>
              <a:ext cx="7083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……</a:t>
              </a:r>
              <a:endParaRPr lang="zh-TW" altLang="en-US" sz="2400" dirty="0"/>
            </a:p>
          </p:txBody>
        </p:sp>
        <p:sp>
          <p:nvSpPr>
            <p:cNvPr id="46" name="文字方塊 45"/>
            <p:cNvSpPr txBox="1"/>
            <p:nvPr/>
          </p:nvSpPr>
          <p:spPr>
            <a:xfrm rot="5400000">
              <a:off x="2053058" y="5666561"/>
              <a:ext cx="7083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……</a:t>
              </a:r>
              <a:endParaRPr lang="zh-TW" altLang="en-US" sz="2400" dirty="0"/>
            </a:p>
          </p:txBody>
        </p:sp>
        <p:sp>
          <p:nvSpPr>
            <p:cNvPr id="47" name="文字方塊 46"/>
            <p:cNvSpPr txBox="1"/>
            <p:nvPr/>
          </p:nvSpPr>
          <p:spPr>
            <a:xfrm>
              <a:off x="2676252" y="6206283"/>
              <a:ext cx="7083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……</a:t>
              </a:r>
              <a:endParaRPr lang="zh-TW" altLang="en-US" sz="2400" dirty="0"/>
            </a:p>
          </p:txBody>
        </p:sp>
        <p:sp>
          <p:nvSpPr>
            <p:cNvPr id="48" name="文字方塊 47"/>
            <p:cNvSpPr txBox="1"/>
            <p:nvPr/>
          </p:nvSpPr>
          <p:spPr>
            <a:xfrm rot="5400000">
              <a:off x="3443144" y="5706109"/>
              <a:ext cx="7083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……</a:t>
              </a:r>
              <a:endParaRPr lang="zh-TW" altLang="en-US" sz="2400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文字方塊 49"/>
              <p:cNvSpPr txBox="1"/>
              <p:nvPr/>
            </p:nvSpPr>
            <p:spPr>
              <a:xfrm>
                <a:off x="2844768" y="4284606"/>
                <a:ext cx="520720" cy="5142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  <m:sup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50" name="文字方塊 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4768" y="4284606"/>
                <a:ext cx="520720" cy="51424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左大括弧 50"/>
          <p:cNvSpPr/>
          <p:nvPr/>
        </p:nvSpPr>
        <p:spPr>
          <a:xfrm>
            <a:off x="1170290" y="3866718"/>
            <a:ext cx="282800" cy="2591717"/>
          </a:xfrm>
          <a:prstGeom prst="leftBrace">
            <a:avLst>
              <a:gd name="adj1" fmla="val 29911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左大括弧 52"/>
          <p:cNvSpPr/>
          <p:nvPr/>
        </p:nvSpPr>
        <p:spPr>
          <a:xfrm rot="5400000">
            <a:off x="2801702" y="2264254"/>
            <a:ext cx="243810" cy="2879211"/>
          </a:xfrm>
          <a:prstGeom prst="leftBrace">
            <a:avLst>
              <a:gd name="adj1" fmla="val 29911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文字方塊 53"/>
          <p:cNvSpPr txBox="1"/>
          <p:nvPr/>
        </p:nvSpPr>
        <p:spPr>
          <a:xfrm>
            <a:off x="2584090" y="3116952"/>
            <a:ext cx="679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11</a:t>
            </a:r>
            <a:endParaRPr lang="zh-TW" altLang="en-US" sz="2400" dirty="0"/>
          </a:p>
        </p:txBody>
      </p:sp>
      <p:sp>
        <p:nvSpPr>
          <p:cNvPr id="55" name="文字方塊 54"/>
          <p:cNvSpPr txBox="1"/>
          <p:nvPr/>
        </p:nvSpPr>
        <p:spPr>
          <a:xfrm>
            <a:off x="526389" y="4905785"/>
            <a:ext cx="679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11</a:t>
            </a:r>
            <a:endParaRPr lang="zh-TW" altLang="en-US" sz="2400" dirty="0"/>
          </a:p>
        </p:txBody>
      </p:sp>
      <p:sp>
        <p:nvSpPr>
          <p:cNvPr id="56" name="文字方塊 55"/>
          <p:cNvSpPr txBox="1"/>
          <p:nvPr/>
        </p:nvSpPr>
        <p:spPr>
          <a:xfrm>
            <a:off x="7074966" y="649262"/>
            <a:ext cx="622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x</a:t>
            </a:r>
            <a:endParaRPr lang="zh-TW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文字方塊 56"/>
              <p:cNvSpPr txBox="1"/>
              <p:nvPr/>
            </p:nvSpPr>
            <p:spPr>
              <a:xfrm>
                <a:off x="351734" y="2654393"/>
                <a:ext cx="2274854" cy="4982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57" name="文字方塊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734" y="2654393"/>
                <a:ext cx="2274854" cy="498278"/>
              </a:xfrm>
              <a:prstGeom prst="rect">
                <a:avLst/>
              </a:prstGeom>
              <a:blipFill>
                <a:blip r:embed="rId4"/>
                <a:stretch>
                  <a:fillRect l="-1609" r="-536" b="-975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文字方塊 57"/>
          <p:cNvSpPr txBox="1"/>
          <p:nvPr/>
        </p:nvSpPr>
        <p:spPr>
          <a:xfrm>
            <a:off x="2626588" y="2636516"/>
            <a:ext cx="2390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(gradient ascent)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字方塊 1"/>
              <p:cNvSpPr txBox="1"/>
              <p:nvPr/>
            </p:nvSpPr>
            <p:spPr>
              <a:xfrm>
                <a:off x="6001795" y="461328"/>
                <a:ext cx="717056" cy="9951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</m:num>
                        <m:den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2" name="文字方塊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1795" y="461328"/>
                <a:ext cx="717056" cy="99514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55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1" grpId="0"/>
      <p:bldP spid="22" grpId="0"/>
      <p:bldP spid="50" grpId="0"/>
      <p:bldP spid="51" grpId="0" animBg="1"/>
      <p:bldP spid="53" grpId="0" animBg="1"/>
      <p:bldP spid="54" grpId="0"/>
      <p:bldP spid="55" grpId="0"/>
      <p:bldP spid="56" grpId="0"/>
      <p:bldP spid="57" grpId="0"/>
      <p:bldP spid="58" grpId="0"/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93" y="3381127"/>
            <a:ext cx="4079621" cy="302784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480786" y="2033082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6480786" y="3133094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6480786" y="4201307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6480786" y="5234559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9" name="向下箭號 11"/>
          <p:cNvSpPr/>
          <p:nvPr/>
        </p:nvSpPr>
        <p:spPr>
          <a:xfrm>
            <a:off x="7100483" y="1555337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下箭號 17"/>
          <p:cNvSpPr/>
          <p:nvPr/>
        </p:nvSpPr>
        <p:spPr>
          <a:xfrm>
            <a:off x="7100483" y="2666119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向下箭號 18"/>
          <p:cNvSpPr/>
          <p:nvPr/>
        </p:nvSpPr>
        <p:spPr>
          <a:xfrm>
            <a:off x="7100483" y="3757762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向下箭號 19"/>
          <p:cNvSpPr/>
          <p:nvPr/>
        </p:nvSpPr>
        <p:spPr>
          <a:xfrm>
            <a:off x="7100483" y="4792755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6362735" y="1131774"/>
            <a:ext cx="204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endParaRPr lang="zh-TW" altLang="en-US" sz="2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5335520" y="1895827"/>
            <a:ext cx="1126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25 3x3 filters</a:t>
            </a:r>
            <a:endParaRPr lang="zh-TW" altLang="en-US" sz="24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5346231" y="4064052"/>
            <a:ext cx="1126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50 3x3 filters</a:t>
            </a:r>
            <a:endParaRPr lang="zh-TW" altLang="en-US" sz="2400" dirty="0"/>
          </a:p>
        </p:txBody>
      </p:sp>
      <p:sp>
        <p:nvSpPr>
          <p:cNvPr id="17" name="矩形 16"/>
          <p:cNvSpPr/>
          <p:nvPr/>
        </p:nvSpPr>
        <p:spPr>
          <a:xfrm>
            <a:off x="208553" y="154240"/>
            <a:ext cx="35477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i="1" u="sng" dirty="0"/>
              <a:t>What does CNN learn?</a:t>
            </a:r>
            <a:endParaRPr lang="zh-TW" altLang="en-US" sz="2800" b="1" i="1" u="sng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5335520" y="4875188"/>
            <a:ext cx="1674994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50 x 11 x 11</a:t>
            </a:r>
            <a:endParaRPr lang="zh-TW" altLang="en-US" sz="2400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263673" y="683359"/>
            <a:ext cx="41311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The output of the k-</a:t>
            </a:r>
            <a:r>
              <a:rPr lang="en-US" altLang="zh-TW" sz="2400" dirty="0" err="1"/>
              <a:t>th</a:t>
            </a:r>
            <a:r>
              <a:rPr lang="en-US" altLang="zh-TW" sz="2400" dirty="0"/>
              <a:t> filter is a 11 x 11 matrix.</a:t>
            </a:r>
            <a:endParaRPr lang="zh-TW" altLang="en-US" sz="24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263673" y="1437156"/>
            <a:ext cx="32796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Degree of the activation of the k-</a:t>
            </a:r>
            <a:r>
              <a:rPr lang="en-US" altLang="zh-TW" sz="2400" dirty="0" err="1"/>
              <a:t>th</a:t>
            </a:r>
            <a:r>
              <a:rPr lang="en-US" altLang="zh-TW" sz="2400" dirty="0"/>
              <a:t> filter: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字方塊 24"/>
              <p:cNvSpPr txBox="1"/>
              <p:nvPr/>
            </p:nvSpPr>
            <p:spPr>
              <a:xfrm>
                <a:off x="3011329" y="1579284"/>
                <a:ext cx="2120901" cy="10793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11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  <m:sup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5" name="文字方塊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1329" y="1579284"/>
                <a:ext cx="2120901" cy="107933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字方塊 25"/>
              <p:cNvSpPr txBox="1"/>
              <p:nvPr/>
            </p:nvSpPr>
            <p:spPr>
              <a:xfrm>
                <a:off x="351734" y="2654393"/>
                <a:ext cx="2274854" cy="4982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6" name="文字方塊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734" y="2654393"/>
                <a:ext cx="2274854" cy="498278"/>
              </a:xfrm>
              <a:prstGeom prst="rect">
                <a:avLst/>
              </a:prstGeom>
              <a:blipFill>
                <a:blip r:embed="rId4"/>
                <a:stretch>
                  <a:fillRect l="-1609" r="-536" b="-975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文字方塊 26"/>
          <p:cNvSpPr txBox="1"/>
          <p:nvPr/>
        </p:nvSpPr>
        <p:spPr>
          <a:xfrm>
            <a:off x="2626588" y="2636516"/>
            <a:ext cx="2390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(gradient ascent)</a:t>
            </a:r>
            <a:endParaRPr lang="zh-TW" altLang="en-US" sz="2400" dirty="0"/>
          </a:p>
        </p:txBody>
      </p:sp>
      <p:sp>
        <p:nvSpPr>
          <p:cNvPr id="2" name="文字方塊 1"/>
          <p:cNvSpPr txBox="1"/>
          <p:nvPr/>
        </p:nvSpPr>
        <p:spPr>
          <a:xfrm>
            <a:off x="4718414" y="6001444"/>
            <a:ext cx="2107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For each filter</a:t>
            </a:r>
            <a:endParaRPr lang="zh-TW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/>
              <p:cNvSpPr txBox="1"/>
              <p:nvPr/>
            </p:nvSpPr>
            <p:spPr>
              <a:xfrm>
                <a:off x="6001795" y="461328"/>
                <a:ext cx="717056" cy="9951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</m:num>
                        <m:den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22" name="文字方塊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1795" y="461328"/>
                <a:ext cx="717056" cy="99514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295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134" y="2454063"/>
            <a:ext cx="3381376" cy="338137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08553" y="154240"/>
            <a:ext cx="35477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i="1" u="sng" dirty="0"/>
              <a:t>What does CNN learn?</a:t>
            </a:r>
            <a:endParaRPr lang="zh-TW" altLang="en-US" sz="2800" b="1" i="1" u="sng" dirty="0"/>
          </a:p>
        </p:txBody>
      </p:sp>
      <p:sp>
        <p:nvSpPr>
          <p:cNvPr id="6" name="矩形 5"/>
          <p:cNvSpPr/>
          <p:nvPr/>
        </p:nvSpPr>
        <p:spPr>
          <a:xfrm>
            <a:off x="6556986" y="1019607"/>
            <a:ext cx="1736724" cy="4058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6556986" y="1701377"/>
            <a:ext cx="1736724" cy="41549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1" name="向下箭號 17"/>
          <p:cNvSpPr/>
          <p:nvPr/>
        </p:nvSpPr>
        <p:spPr>
          <a:xfrm>
            <a:off x="7189383" y="1395249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6777234" y="270229"/>
            <a:ext cx="1296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endParaRPr lang="zh-TW" altLang="en-US" sz="2400" dirty="0"/>
          </a:p>
        </p:txBody>
      </p:sp>
      <p:sp>
        <p:nvSpPr>
          <p:cNvPr id="16" name="向下箭號 17"/>
          <p:cNvSpPr/>
          <p:nvPr/>
        </p:nvSpPr>
        <p:spPr>
          <a:xfrm>
            <a:off x="7189471" y="2126507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向下箭號 17"/>
          <p:cNvSpPr/>
          <p:nvPr/>
        </p:nvSpPr>
        <p:spPr>
          <a:xfrm>
            <a:off x="7190603" y="717876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/>
          <p:cNvSpPr/>
          <p:nvPr/>
        </p:nvSpPr>
        <p:spPr>
          <a:xfrm>
            <a:off x="6556986" y="2464910"/>
            <a:ext cx="1736724" cy="4058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9" name="矩形 18"/>
          <p:cNvSpPr/>
          <p:nvPr/>
        </p:nvSpPr>
        <p:spPr>
          <a:xfrm>
            <a:off x="6556986" y="3146680"/>
            <a:ext cx="1736724" cy="41549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20" name="向下箭號 17"/>
          <p:cNvSpPr/>
          <p:nvPr/>
        </p:nvSpPr>
        <p:spPr>
          <a:xfrm>
            <a:off x="7189383" y="2840552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向下箭號 17"/>
          <p:cNvSpPr/>
          <p:nvPr/>
        </p:nvSpPr>
        <p:spPr>
          <a:xfrm>
            <a:off x="7189471" y="3571810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/>
          <p:cNvSpPr/>
          <p:nvPr/>
        </p:nvSpPr>
        <p:spPr>
          <a:xfrm>
            <a:off x="6556985" y="3899366"/>
            <a:ext cx="1736724" cy="41549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flatten</a:t>
            </a:r>
            <a:endParaRPr lang="zh-TW" altLang="en-US" sz="2400" dirty="0"/>
          </a:p>
        </p:txBody>
      </p:sp>
      <p:pic>
        <p:nvPicPr>
          <p:cNvPr id="26" name="圖片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628523" y="4736334"/>
            <a:ext cx="1619048" cy="1752381"/>
          </a:xfrm>
          <a:prstGeom prst="rect">
            <a:avLst/>
          </a:prstGeom>
        </p:spPr>
      </p:pic>
      <p:sp>
        <p:nvSpPr>
          <p:cNvPr id="27" name="向下箭號 17"/>
          <p:cNvSpPr/>
          <p:nvPr/>
        </p:nvSpPr>
        <p:spPr>
          <a:xfrm>
            <a:off x="7189383" y="4361820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字方塊 27"/>
              <p:cNvSpPr txBox="1"/>
              <p:nvPr/>
            </p:nvSpPr>
            <p:spPr>
              <a:xfrm>
                <a:off x="6045508" y="5794773"/>
                <a:ext cx="397416" cy="4655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28" name="文字方塊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5508" y="5794773"/>
                <a:ext cx="397416" cy="4655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直線單箭頭接點 29"/>
          <p:cNvCxnSpPr/>
          <p:nvPr/>
        </p:nvCxnSpPr>
        <p:spPr>
          <a:xfrm flipH="1">
            <a:off x="6341319" y="5533983"/>
            <a:ext cx="299904" cy="422071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字方塊 33"/>
              <p:cNvSpPr txBox="1"/>
              <p:nvPr/>
            </p:nvSpPr>
            <p:spPr>
              <a:xfrm>
                <a:off x="2630017" y="1636239"/>
                <a:ext cx="2252604" cy="503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4" name="文字方塊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0017" y="1636239"/>
                <a:ext cx="2252604" cy="5036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文字方塊 35"/>
          <p:cNvSpPr txBox="1"/>
          <p:nvPr/>
        </p:nvSpPr>
        <p:spPr>
          <a:xfrm>
            <a:off x="946718" y="5835439"/>
            <a:ext cx="4788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Each figure corresponds to a neuron</a:t>
            </a:r>
            <a:endParaRPr lang="zh-TW" altLang="en-US" sz="2400" dirty="0"/>
          </a:p>
        </p:txBody>
      </p:sp>
      <p:sp>
        <p:nvSpPr>
          <p:cNvPr id="37" name="文字方塊 36"/>
          <p:cNvSpPr txBox="1"/>
          <p:nvPr/>
        </p:nvSpPr>
        <p:spPr>
          <a:xfrm>
            <a:off x="831470" y="1019607"/>
            <a:ext cx="47882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Find an image maximizing the output of neuron: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7028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4" grpId="0"/>
      <p:bldP spid="36" grpId="0"/>
      <p:bldP spid="3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027" y="1656545"/>
            <a:ext cx="3419451" cy="3419451"/>
          </a:xfrm>
        </p:spPr>
      </p:pic>
      <p:sp>
        <p:nvSpPr>
          <p:cNvPr id="5" name="矩形 4"/>
          <p:cNvSpPr/>
          <p:nvPr/>
        </p:nvSpPr>
        <p:spPr>
          <a:xfrm>
            <a:off x="6556986" y="1019607"/>
            <a:ext cx="1736724" cy="4058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6556986" y="1701377"/>
            <a:ext cx="1736724" cy="41549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7" name="向下箭號 17"/>
          <p:cNvSpPr/>
          <p:nvPr/>
        </p:nvSpPr>
        <p:spPr>
          <a:xfrm>
            <a:off x="7189383" y="1395249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6777234" y="270229"/>
            <a:ext cx="1296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endParaRPr lang="zh-TW" altLang="en-US" sz="2400" dirty="0"/>
          </a:p>
        </p:txBody>
      </p:sp>
      <p:sp>
        <p:nvSpPr>
          <p:cNvPr id="9" name="向下箭號 17"/>
          <p:cNvSpPr/>
          <p:nvPr/>
        </p:nvSpPr>
        <p:spPr>
          <a:xfrm>
            <a:off x="7189471" y="2126507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下箭號 17"/>
          <p:cNvSpPr/>
          <p:nvPr/>
        </p:nvSpPr>
        <p:spPr>
          <a:xfrm>
            <a:off x="7190603" y="717876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6556986" y="2464910"/>
            <a:ext cx="1736724" cy="4058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2" name="矩形 11"/>
          <p:cNvSpPr/>
          <p:nvPr/>
        </p:nvSpPr>
        <p:spPr>
          <a:xfrm>
            <a:off x="6556986" y="3146680"/>
            <a:ext cx="1736724" cy="41549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3" name="向下箭號 17"/>
          <p:cNvSpPr/>
          <p:nvPr/>
        </p:nvSpPr>
        <p:spPr>
          <a:xfrm>
            <a:off x="7189383" y="2840552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向下箭號 17"/>
          <p:cNvSpPr/>
          <p:nvPr/>
        </p:nvSpPr>
        <p:spPr>
          <a:xfrm>
            <a:off x="7189471" y="3571810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6556985" y="3899366"/>
            <a:ext cx="1736724" cy="41549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flatten</a:t>
            </a:r>
            <a:endParaRPr lang="zh-TW" altLang="en-US" sz="2400" dirty="0"/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628523" y="4736334"/>
            <a:ext cx="1619048" cy="1752381"/>
          </a:xfrm>
          <a:prstGeom prst="rect">
            <a:avLst/>
          </a:prstGeom>
        </p:spPr>
      </p:pic>
      <p:sp>
        <p:nvSpPr>
          <p:cNvPr id="17" name="向下箭號 17"/>
          <p:cNvSpPr/>
          <p:nvPr/>
        </p:nvSpPr>
        <p:spPr>
          <a:xfrm>
            <a:off x="7189383" y="4361820"/>
            <a:ext cx="545690" cy="32755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/>
              <p:cNvSpPr txBox="1"/>
              <p:nvPr/>
            </p:nvSpPr>
            <p:spPr>
              <a:xfrm>
                <a:off x="6242135" y="6089429"/>
                <a:ext cx="386388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18" name="文字方塊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2135" y="6089429"/>
                <a:ext cx="386388" cy="4308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直線單箭頭接點 18"/>
          <p:cNvCxnSpPr/>
          <p:nvPr/>
        </p:nvCxnSpPr>
        <p:spPr>
          <a:xfrm flipH="1">
            <a:off x="6628523" y="6180839"/>
            <a:ext cx="498783" cy="18020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208553" y="154240"/>
            <a:ext cx="35477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i="1" u="sng" dirty="0"/>
              <a:t>What does CNN learn?</a:t>
            </a:r>
            <a:endParaRPr lang="zh-TW" altLang="en-US" sz="2800" b="1" i="1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字方塊 23"/>
              <p:cNvSpPr txBox="1"/>
              <p:nvPr/>
            </p:nvSpPr>
            <p:spPr>
              <a:xfrm>
                <a:off x="894373" y="976432"/>
                <a:ext cx="2225738" cy="503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24" name="文字方塊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373" y="976432"/>
                <a:ext cx="2225738" cy="5036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文字方塊 24"/>
          <p:cNvSpPr txBox="1"/>
          <p:nvPr/>
        </p:nvSpPr>
        <p:spPr>
          <a:xfrm>
            <a:off x="3529887" y="993455"/>
            <a:ext cx="2312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Can we see digits?</a:t>
            </a:r>
            <a:endParaRPr lang="zh-TW" altLang="en-US" sz="2400" dirty="0"/>
          </a:p>
        </p:txBody>
      </p:sp>
      <p:sp>
        <p:nvSpPr>
          <p:cNvPr id="26" name="矩形 25"/>
          <p:cNvSpPr/>
          <p:nvPr/>
        </p:nvSpPr>
        <p:spPr>
          <a:xfrm>
            <a:off x="1659027" y="2323857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2865470" y="2327498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4057600" y="2327498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1659026" y="3534737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2858312" y="3547243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4057599" y="3534737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5</a:t>
            </a:r>
            <a:endParaRPr lang="zh-TW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1659025" y="4745617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6</a:t>
            </a:r>
            <a:endParaRPr lang="zh-TW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2865470" y="4745617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7</a:t>
            </a:r>
            <a:endParaRPr lang="zh-TW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4057598" y="4703781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8</a:t>
            </a:r>
            <a:endParaRPr lang="zh-TW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493606" y="5407744"/>
            <a:ext cx="5750292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Roboto"/>
              </a:rPr>
              <a:t>Deep Neural Networks are Easily Fooled</a:t>
            </a:r>
          </a:p>
          <a:p>
            <a:r>
              <a:rPr lang="en-US" altLang="zh-TW" dirty="0"/>
              <a:t>https://www.youtube.com/watch?v=M2IebCN9Ht4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7315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4" grpId="0"/>
      <p:bldP spid="25" grpId="0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does CNN learn?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111" y="2833591"/>
            <a:ext cx="3406825" cy="3406825"/>
          </a:xfrm>
        </p:spPr>
      </p:pic>
      <p:sp>
        <p:nvSpPr>
          <p:cNvPr id="15" name="矩形 14"/>
          <p:cNvSpPr/>
          <p:nvPr/>
        </p:nvSpPr>
        <p:spPr>
          <a:xfrm>
            <a:off x="4875113" y="3471508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6081556" y="3475149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7273686" y="3475149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4875112" y="4682388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6074398" y="4694894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7273685" y="4682388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5</a:t>
            </a:r>
            <a:endParaRPr lang="zh-TW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4875111" y="5893268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6</a:t>
            </a:r>
            <a:endParaRPr lang="zh-TW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6081556" y="5893268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7</a:t>
            </a:r>
            <a:endParaRPr lang="zh-TW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7273684" y="5851432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8</a:t>
            </a:r>
            <a:endParaRPr lang="zh-TW" altLang="en-US" dirty="0"/>
          </a:p>
        </p:txBody>
      </p:sp>
      <p:pic>
        <p:nvPicPr>
          <p:cNvPr id="25" name="內容版面配置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502" y="2820967"/>
            <a:ext cx="3419451" cy="3419451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60502" y="3488279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1966945" y="3491920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3159075" y="3491920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760501" y="4699159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1959787" y="4711665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3159074" y="4699159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5</a:t>
            </a:r>
            <a:endParaRPr lang="zh-TW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760500" y="5910039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6</a:t>
            </a:r>
            <a:endParaRPr lang="zh-TW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1966945" y="5910039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7</a:t>
            </a:r>
            <a:endParaRPr lang="zh-TW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3159073" y="5868203"/>
            <a:ext cx="298025" cy="330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8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字方塊 34"/>
              <p:cNvSpPr txBox="1"/>
              <p:nvPr/>
            </p:nvSpPr>
            <p:spPr>
              <a:xfrm>
                <a:off x="1357358" y="1965890"/>
                <a:ext cx="2225738" cy="503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35" name="文字方塊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7358" y="1965890"/>
                <a:ext cx="2225738" cy="5036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文字方塊 35"/>
              <p:cNvSpPr txBox="1"/>
              <p:nvPr/>
            </p:nvSpPr>
            <p:spPr>
              <a:xfrm>
                <a:off x="4179953" y="1718894"/>
                <a:ext cx="4813239" cy="95455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TW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p>
                              </m:s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/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altLang="zh-TW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TW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TW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altLang="zh-TW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nary>
                            </m:e>
                          </m:d>
                        </m:e>
                      </m:func>
                    </m:oMath>
                  </m:oMathPara>
                </a14:m>
                <a:endParaRPr lang="zh-TW" altLang="en-US" sz="2400" dirty="0"/>
              </a:p>
            </p:txBody>
          </p:sp>
        </mc:Choice>
        <mc:Fallback>
          <p:sp>
            <p:nvSpPr>
              <p:cNvPr id="36" name="文字方塊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9953" y="1718894"/>
                <a:ext cx="4813239" cy="9545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文字方塊 36"/>
          <p:cNvSpPr txBox="1"/>
          <p:nvPr/>
        </p:nvSpPr>
        <p:spPr>
          <a:xfrm>
            <a:off x="6964775" y="933450"/>
            <a:ext cx="17195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Over all pixel values</a:t>
            </a:r>
            <a:endParaRPr lang="zh-TW" altLang="en-US" sz="2400" dirty="0"/>
          </a:p>
        </p:txBody>
      </p:sp>
      <p:sp>
        <p:nvSpPr>
          <p:cNvPr id="38" name="矩形 37"/>
          <p:cNvSpPr/>
          <p:nvPr/>
        </p:nvSpPr>
        <p:spPr>
          <a:xfrm>
            <a:off x="7273684" y="1736553"/>
            <a:ext cx="1101690" cy="936897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6345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36" grpId="0"/>
      <p:bldP spid="37" grpId="0"/>
      <p:bldP spid="3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87" y="365126"/>
            <a:ext cx="7591425" cy="540067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40923" y="2839134"/>
            <a:ext cx="2473780" cy="214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628649" y="5988733"/>
            <a:ext cx="825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Lucida Grande"/>
              </a:rPr>
              <a:t>Karen </a:t>
            </a:r>
            <a:r>
              <a:rPr lang="en-US" altLang="zh-TW" dirty="0" err="1">
                <a:latin typeface="Lucida Grande"/>
              </a:rPr>
              <a:t>Simonyan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Andrea </a:t>
            </a:r>
            <a:r>
              <a:rPr lang="en-US" altLang="zh-TW" dirty="0" err="1">
                <a:latin typeface="Lucida Grande"/>
              </a:rPr>
              <a:t>Vedaldi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Andrew Zisserman, “</a:t>
            </a:r>
            <a:r>
              <a:rPr lang="en-US" altLang="zh-TW" dirty="0"/>
              <a:t>Deep Inside Convolutional Networks: </a:t>
            </a:r>
            <a:r>
              <a:rPr lang="en-US" altLang="zh-TW" dirty="0" err="1"/>
              <a:t>Visualising</a:t>
            </a:r>
            <a:r>
              <a:rPr lang="en-US" altLang="zh-TW" dirty="0"/>
              <a:t> Image Classification Models and Saliency Maps</a:t>
            </a:r>
            <a:r>
              <a:rPr lang="en-US" altLang="zh-TW" dirty="0">
                <a:latin typeface="Lucida Grande"/>
              </a:rPr>
              <a:t>”, ICLR, 2014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808605" y="5588129"/>
            <a:ext cx="2473780" cy="214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3314703" y="5599802"/>
            <a:ext cx="2473780" cy="214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5893932" y="5576456"/>
            <a:ext cx="2473780" cy="214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3379339" y="2839133"/>
            <a:ext cx="2473780" cy="214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5853119" y="2832559"/>
            <a:ext cx="2473780" cy="214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8125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9972" y="2031379"/>
            <a:ext cx="2728741" cy="361666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6143" y="2045893"/>
            <a:ext cx="2636722" cy="352283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49" y="2031379"/>
            <a:ext cx="2797177" cy="361666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28649" y="5988733"/>
            <a:ext cx="825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Lucida Grande"/>
              </a:rPr>
              <a:t>Karen </a:t>
            </a:r>
            <a:r>
              <a:rPr lang="en-US" altLang="zh-TW" dirty="0" err="1">
                <a:latin typeface="Lucida Grande"/>
              </a:rPr>
              <a:t>Simonyan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Andrea </a:t>
            </a:r>
            <a:r>
              <a:rPr lang="en-US" altLang="zh-TW" dirty="0" err="1">
                <a:latin typeface="Lucida Grande"/>
              </a:rPr>
              <a:t>Vedaldi</a:t>
            </a:r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en-US" altLang="zh-TW" dirty="0">
                <a:latin typeface="Lucida Grande"/>
              </a:rPr>
              <a:t>Andrew Zisserman, “</a:t>
            </a:r>
            <a:r>
              <a:rPr lang="en-US" altLang="zh-TW" dirty="0"/>
              <a:t>Deep Inside Convolutional Networks: </a:t>
            </a:r>
            <a:r>
              <a:rPr lang="en-US" altLang="zh-TW" dirty="0" err="1"/>
              <a:t>Visualising</a:t>
            </a:r>
            <a:r>
              <a:rPr lang="en-US" altLang="zh-TW" dirty="0"/>
              <a:t> Image Classification Models and Saliency Maps</a:t>
            </a:r>
            <a:r>
              <a:rPr lang="en-US" altLang="zh-TW" dirty="0">
                <a:latin typeface="Lucida Grande"/>
              </a:rPr>
              <a:t>”, ICLR, 2014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/>
              <p:cNvSpPr txBox="1"/>
              <p:nvPr/>
            </p:nvSpPr>
            <p:spPr>
              <a:xfrm>
                <a:off x="2540422" y="466219"/>
                <a:ext cx="1064330" cy="9408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|</m:t>
                      </m:r>
                      <m:f>
                        <m:fPr>
                          <m:ctrlPr>
                            <a:rPr lang="en-US" altLang="zh-TW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r>
                            <a:rPr lang="en-US" altLang="zh-TW" sz="28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zh-TW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8" name="文字方塊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0422" y="466219"/>
                <a:ext cx="1064330" cy="94083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橢圓 8"/>
          <p:cNvSpPr/>
          <p:nvPr/>
        </p:nvSpPr>
        <p:spPr>
          <a:xfrm>
            <a:off x="3771900" y="2374900"/>
            <a:ext cx="132080" cy="13208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9"/>
              <p:cNvSpPr txBox="1"/>
              <p:nvPr/>
            </p:nvSpPr>
            <p:spPr>
              <a:xfrm>
                <a:off x="4358104" y="505741"/>
                <a:ext cx="2946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altLang="zh-TW" sz="2400" dirty="0"/>
                  <a:t>: the predicted class of the model</a:t>
                </a:r>
                <a:endParaRPr lang="zh-TW" altLang="en-US" sz="2400" dirty="0"/>
              </a:p>
            </p:txBody>
          </p:sp>
        </mc:Choice>
        <mc:Fallback xmlns="">
          <p:sp>
            <p:nvSpPr>
              <p:cNvPr id="10" name="文字方塊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8104" y="505741"/>
                <a:ext cx="2946400" cy="830997"/>
              </a:xfrm>
              <a:prstGeom prst="rect">
                <a:avLst/>
              </a:prstGeom>
              <a:blipFill>
                <a:blip r:embed="rId6"/>
                <a:stretch>
                  <a:fillRect l="-3313" t="-5882" b="-1617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/>
              <p:cNvSpPr txBox="1"/>
              <p:nvPr/>
            </p:nvSpPr>
            <p:spPr>
              <a:xfrm>
                <a:off x="2540422" y="2440940"/>
                <a:ext cx="1231478" cy="491417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/>
                  <a:t>Pixel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1" name="文字方塊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0422" y="2440940"/>
                <a:ext cx="1231478" cy="491417"/>
              </a:xfrm>
              <a:prstGeom prst="rect">
                <a:avLst/>
              </a:prstGeom>
              <a:blipFill>
                <a:blip r:embed="rId7"/>
                <a:stretch>
                  <a:fillRect l="-5911" t="-8537" b="-2073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箭號: 向右 11"/>
          <p:cNvSpPr/>
          <p:nvPr/>
        </p:nvSpPr>
        <p:spPr>
          <a:xfrm rot="16200000">
            <a:off x="4819781" y="1365015"/>
            <a:ext cx="647442" cy="5582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直線單箭頭接點 13"/>
          <p:cNvCxnSpPr>
            <a:cxnSpLocks/>
          </p:cNvCxnSpPr>
          <p:nvPr/>
        </p:nvCxnSpPr>
        <p:spPr>
          <a:xfrm flipH="1" flipV="1">
            <a:off x="3052634" y="1473094"/>
            <a:ext cx="704604" cy="90180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10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1" grpId="0" animBg="1"/>
      <p:bldP spid="1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 descr="http://aikorea.org/cs231n/assets/cnnvis/occlude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29" y="630465"/>
            <a:ext cx="7286172" cy="4816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內容版面配置區 2"/>
          <p:cNvSpPr txBox="1">
            <a:spLocks/>
          </p:cNvSpPr>
          <p:nvPr/>
        </p:nvSpPr>
        <p:spPr>
          <a:xfrm>
            <a:off x="1931011" y="2740819"/>
            <a:ext cx="5915025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TW" altLang="en-US" sz="2100"/>
          </a:p>
        </p:txBody>
      </p:sp>
      <p:sp>
        <p:nvSpPr>
          <p:cNvPr id="7" name="矩形 6"/>
          <p:cNvSpPr/>
          <p:nvPr/>
        </p:nvSpPr>
        <p:spPr>
          <a:xfrm>
            <a:off x="841829" y="3038766"/>
            <a:ext cx="2473780" cy="2533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3167901" y="3076955"/>
            <a:ext cx="2473780" cy="2533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5641680" y="3038765"/>
            <a:ext cx="2699499" cy="2533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663886" y="6121705"/>
            <a:ext cx="79091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222222"/>
                </a:solidFill>
                <a:latin typeface="Arial" panose="020B0604020202020204" pitchFamily="34" charset="0"/>
              </a:rPr>
              <a:t>Reference: </a:t>
            </a:r>
            <a:r>
              <a:rPr lang="en-US" altLang="zh-TW" dirty="0" err="1">
                <a:solidFill>
                  <a:srgbClr val="222222"/>
                </a:solidFill>
                <a:latin typeface="Arial" panose="020B0604020202020204" pitchFamily="34" charset="0"/>
              </a:rPr>
              <a:t>Zeiler</a:t>
            </a:r>
            <a:r>
              <a:rPr lang="en-US" altLang="zh-TW" dirty="0">
                <a:solidFill>
                  <a:srgbClr val="222222"/>
                </a:solidFill>
                <a:latin typeface="Arial" panose="020B0604020202020204" pitchFamily="34" charset="0"/>
              </a:rPr>
              <a:t>, M. D., &amp; Fergus, R. (2014). Visualizing and understanding convolutional networks. In </a:t>
            </a:r>
            <a:r>
              <a:rPr lang="en-US" altLang="zh-TW" i="1" dirty="0">
                <a:solidFill>
                  <a:srgbClr val="222222"/>
                </a:solidFill>
                <a:latin typeface="Arial" panose="020B0604020202020204" pitchFamily="34" charset="0"/>
              </a:rPr>
              <a:t>Computer Vision–ECCV 2014</a:t>
            </a:r>
            <a:r>
              <a:rPr lang="en-US" altLang="zh-TW" dirty="0">
                <a:solidFill>
                  <a:srgbClr val="222222"/>
                </a:solidFill>
                <a:latin typeface="Arial" panose="020B0604020202020204" pitchFamily="34" charset="0"/>
              </a:rPr>
              <a:t> (pp. 818-833)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6867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Deep Dream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Given a photo, machine adds what it sees ……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821" y="2411662"/>
            <a:ext cx="5850356" cy="390023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982291" y="6311242"/>
            <a:ext cx="33493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http://deepdreamgenerator.com/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209" y="592254"/>
            <a:ext cx="1481892" cy="987928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6087842" y="613254"/>
            <a:ext cx="1551194" cy="94592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zh-TW" altLang="en-US" sz="2800" dirty="0"/>
          </a:p>
        </p:txBody>
      </p:sp>
      <p:sp>
        <p:nvSpPr>
          <p:cNvPr id="9" name="向下箭號 10"/>
          <p:cNvSpPr/>
          <p:nvPr/>
        </p:nvSpPr>
        <p:spPr>
          <a:xfrm rot="16200000">
            <a:off x="5618269" y="879594"/>
            <a:ext cx="493366" cy="41324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6255199" y="204439"/>
            <a:ext cx="1216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CNN</a:t>
            </a:r>
            <a:endParaRPr lang="zh-TW" altLang="en-US" sz="2400" dirty="0"/>
          </a:p>
        </p:txBody>
      </p:sp>
      <p:sp>
        <p:nvSpPr>
          <p:cNvPr id="12" name="矩形 11"/>
          <p:cNvSpPr/>
          <p:nvPr/>
        </p:nvSpPr>
        <p:spPr>
          <a:xfrm>
            <a:off x="6989515" y="722337"/>
            <a:ext cx="293028" cy="73461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/>
              <p:cNvSpPr txBox="1"/>
              <p:nvPr/>
            </p:nvSpPr>
            <p:spPr>
              <a:xfrm>
                <a:off x="7696184" y="2281033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3.9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−1.5</m:t>
                              </m:r>
                            </m:e>
                            <m:e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2.3</m:t>
                              </m:r>
                            </m:e>
                            <m:e>
                              <m:r>
                                <a:rPr lang="zh-TW" altLang="en-US" sz="2400" i="1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3" name="文字方塊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6184" y="2281033"/>
                <a:ext cx="959943" cy="13606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手繪多邊形: 圖案 13"/>
          <p:cNvSpPr/>
          <p:nvPr/>
        </p:nvSpPr>
        <p:spPr>
          <a:xfrm>
            <a:off x="7168243" y="1121511"/>
            <a:ext cx="1028700" cy="1148159"/>
          </a:xfrm>
          <a:custGeom>
            <a:avLst/>
            <a:gdLst>
              <a:gd name="connsiteX0" fmla="*/ 0 w 1028700"/>
              <a:gd name="connsiteY0" fmla="*/ 0 h 1273628"/>
              <a:gd name="connsiteX1" fmla="*/ 832757 w 1028700"/>
              <a:gd name="connsiteY1" fmla="*/ 424543 h 1273628"/>
              <a:gd name="connsiteX2" fmla="*/ 1028700 w 1028700"/>
              <a:gd name="connsiteY2" fmla="*/ 1273628 h 1273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8700" h="1273628">
                <a:moveTo>
                  <a:pt x="0" y="0"/>
                </a:moveTo>
                <a:cubicBezTo>
                  <a:pt x="330653" y="106136"/>
                  <a:pt x="661307" y="212272"/>
                  <a:pt x="832757" y="424543"/>
                </a:cubicBezTo>
                <a:cubicBezTo>
                  <a:pt x="1004207" y="636814"/>
                  <a:pt x="1016453" y="955221"/>
                  <a:pt x="1028700" y="1273628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4404448" y="644947"/>
            <a:ext cx="1147032" cy="8309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Modify image</a:t>
            </a:r>
            <a:endParaRPr lang="zh-TW" altLang="en-US" sz="2400" dirty="0"/>
          </a:p>
        </p:txBody>
      </p:sp>
      <p:sp>
        <p:nvSpPr>
          <p:cNvPr id="16" name="箭號: 向右 15"/>
          <p:cNvSpPr/>
          <p:nvPr/>
        </p:nvSpPr>
        <p:spPr>
          <a:xfrm rot="16200000">
            <a:off x="8544759" y="2223883"/>
            <a:ext cx="339195" cy="37555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箭號: 向右 16"/>
          <p:cNvSpPr/>
          <p:nvPr/>
        </p:nvSpPr>
        <p:spPr>
          <a:xfrm rot="16200000">
            <a:off x="8549858" y="2943166"/>
            <a:ext cx="339195" cy="37555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箭號: 向右 17"/>
          <p:cNvSpPr/>
          <p:nvPr/>
        </p:nvSpPr>
        <p:spPr>
          <a:xfrm rot="5400000" flipV="1">
            <a:off x="8549858" y="2603971"/>
            <a:ext cx="339195" cy="37555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2653336" y="4914719"/>
            <a:ext cx="4007224" cy="461665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sz="2400" dirty="0"/>
              <a:t>CNN exaggerates what it sees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5233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1" grpId="0"/>
      <p:bldP spid="12" grpId="0" animBg="1"/>
      <p:bldP spid="13" grpId="0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Deep Dream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Given a photo, machine adds what it sees ……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821" y="2411662"/>
            <a:ext cx="5850356" cy="390023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982291" y="6311242"/>
            <a:ext cx="33493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http://deepdreamgenerator.com/</a:t>
            </a:r>
          </a:p>
        </p:txBody>
      </p:sp>
      <p:pic>
        <p:nvPicPr>
          <p:cNvPr id="6" name="內容版面配置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821" y="2411662"/>
            <a:ext cx="5850356" cy="390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38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CNN for Image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215"/>
            <a:ext cx="7886700" cy="4351338"/>
          </a:xfrm>
        </p:spPr>
        <p:txBody>
          <a:bodyPr/>
          <a:lstStyle/>
          <a:p>
            <a:r>
              <a:rPr lang="en-US" altLang="zh-TW" dirty="0"/>
              <a:t>Subsampling</a:t>
            </a:r>
            <a:r>
              <a:rPr lang="zh-TW" altLang="en-US" dirty="0"/>
              <a:t> </a:t>
            </a:r>
            <a:r>
              <a:rPr lang="en-US" altLang="zh-TW" dirty="0"/>
              <a:t>the pixels will not change the object</a:t>
            </a:r>
            <a:endParaRPr lang="zh-TW" altLang="en-US" dirty="0"/>
          </a:p>
        </p:txBody>
      </p:sp>
      <p:pic>
        <p:nvPicPr>
          <p:cNvPr id="16386" name="Picture 2" descr="http://insider.si.edu/wordpress/wp-content/uploads/2016/04/Mountain_Bluebir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593" y="2924264"/>
            <a:ext cx="3336080" cy="225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insider.si.edu/wordpress/wp-content/uploads/2016/04/Mountain_Bluebird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2553" y="3433773"/>
            <a:ext cx="1756743" cy="1190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向右箭號 3"/>
          <p:cNvSpPr/>
          <p:nvPr/>
        </p:nvSpPr>
        <p:spPr>
          <a:xfrm>
            <a:off x="4397010" y="3627332"/>
            <a:ext cx="1860668" cy="8029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4291673" y="4424983"/>
            <a:ext cx="2075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rgbClr val="FF0000"/>
                </a:solidFill>
              </a:rPr>
              <a:t>subsampling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876147" y="2408420"/>
            <a:ext cx="1494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bird</a:t>
            </a:r>
            <a:endParaRPr lang="zh-TW" altLang="en-US" sz="28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6603438" y="2899949"/>
            <a:ext cx="1494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bird</a:t>
            </a:r>
            <a:endParaRPr lang="zh-TW" altLang="en-US" sz="28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780108" y="5511515"/>
            <a:ext cx="7023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We can subsample the pixels to make image smaller</a:t>
            </a:r>
            <a:endParaRPr lang="zh-TW" altLang="en-US" sz="24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1876147" y="6021005"/>
            <a:ext cx="7023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Less parameters for the network to process the image</a:t>
            </a:r>
            <a:endParaRPr lang="zh-TW" altLang="en-US" sz="2400" dirty="0"/>
          </a:p>
        </p:txBody>
      </p:sp>
      <p:sp>
        <p:nvSpPr>
          <p:cNvPr id="12" name="向右箭號 11"/>
          <p:cNvSpPr/>
          <p:nvPr/>
        </p:nvSpPr>
        <p:spPr>
          <a:xfrm>
            <a:off x="955593" y="6021005"/>
            <a:ext cx="920554" cy="48287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7835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/>
      <p:bldP spid="9" grpId="0"/>
      <p:bldP spid="8" grpId="0"/>
      <p:bldP spid="13" grpId="0"/>
      <p:bldP spid="12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Deep Style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Given a photo, make its style like famous paintings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037" y="2442026"/>
            <a:ext cx="4954139" cy="330276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903" y="3860739"/>
            <a:ext cx="1752546" cy="221005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247554" y="6311899"/>
            <a:ext cx="29652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https://dreamscopeapp.com/</a:t>
            </a:r>
          </a:p>
        </p:txBody>
      </p:sp>
    </p:spTree>
    <p:extLst>
      <p:ext uri="{BB962C8B-B14F-4D97-AF65-F5344CB8AC3E}">
        <p14:creationId xmlns:p14="http://schemas.microsoft.com/office/powerpoint/2010/main" val="293461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Deep Style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Given a photo, make its style like famous paintings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3247554" y="6311899"/>
            <a:ext cx="29652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https://dreamscopeapp.com/</a:t>
            </a:r>
          </a:p>
        </p:txBody>
      </p:sp>
      <p:pic>
        <p:nvPicPr>
          <p:cNvPr id="8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945" y="2489424"/>
            <a:ext cx="5358109" cy="357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761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3555" y="-269168"/>
            <a:ext cx="3241221" cy="1325563"/>
          </a:xfrm>
        </p:spPr>
        <p:txBody>
          <a:bodyPr>
            <a:normAutofit/>
          </a:bodyPr>
          <a:lstStyle/>
          <a:p>
            <a:r>
              <a:rPr lang="en-US" altLang="zh-TW" sz="3200" b="1" i="1" u="sng" dirty="0"/>
              <a:t>Deep Style</a:t>
            </a:r>
            <a:endParaRPr lang="zh-TW" altLang="en-US" sz="3200" b="1" i="1" u="sng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235" y="400865"/>
            <a:ext cx="2476504" cy="165100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830" y="315273"/>
            <a:ext cx="1369698" cy="1727261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2893287" y="2397008"/>
            <a:ext cx="1930400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CNN</a:t>
            </a:r>
            <a:endParaRPr lang="zh-TW" altLang="en-US" sz="28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6460479" y="2382683"/>
            <a:ext cx="1930400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CNN</a:t>
            </a:r>
            <a:endParaRPr lang="zh-TW" altLang="en-US" sz="28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3107475" y="3253573"/>
            <a:ext cx="1502024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content</a:t>
            </a:r>
            <a:endParaRPr lang="zh-TW" altLang="en-US" sz="28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6674667" y="3246052"/>
            <a:ext cx="1502024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style</a:t>
            </a:r>
            <a:endParaRPr lang="zh-TW" altLang="en-US" sz="2800" dirty="0"/>
          </a:p>
        </p:txBody>
      </p:sp>
      <p:sp>
        <p:nvSpPr>
          <p:cNvPr id="11" name="向下箭號 10"/>
          <p:cNvSpPr/>
          <p:nvPr/>
        </p:nvSpPr>
        <p:spPr>
          <a:xfrm>
            <a:off x="3444830" y="1990925"/>
            <a:ext cx="827314" cy="39175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向下箭號 11"/>
          <p:cNvSpPr/>
          <p:nvPr/>
        </p:nvSpPr>
        <p:spPr>
          <a:xfrm>
            <a:off x="3444830" y="2910363"/>
            <a:ext cx="827314" cy="39175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向下箭號 12"/>
          <p:cNvSpPr/>
          <p:nvPr/>
        </p:nvSpPr>
        <p:spPr>
          <a:xfrm>
            <a:off x="7040336" y="1990925"/>
            <a:ext cx="827314" cy="39175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向下箭號 13"/>
          <p:cNvSpPr/>
          <p:nvPr/>
        </p:nvSpPr>
        <p:spPr>
          <a:xfrm>
            <a:off x="7040336" y="2910363"/>
            <a:ext cx="827314" cy="39175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" name="內容版面配置區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603" y="4911785"/>
            <a:ext cx="2595744" cy="1730496"/>
          </a:xfrm>
          <a:prstGeom prst="rect">
            <a:avLst/>
          </a:prstGeom>
        </p:spPr>
      </p:pic>
      <p:sp>
        <p:nvSpPr>
          <p:cNvPr id="16" name="文字方塊 15"/>
          <p:cNvSpPr txBox="1"/>
          <p:nvPr/>
        </p:nvSpPr>
        <p:spPr>
          <a:xfrm>
            <a:off x="4810430" y="4932422"/>
            <a:ext cx="1930400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CNN</a:t>
            </a:r>
            <a:endParaRPr lang="zh-TW" altLang="en-US" sz="2800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5565173" y="5952848"/>
            <a:ext cx="4209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>
                <a:solidFill>
                  <a:srgbClr val="FF0000"/>
                </a:solidFill>
              </a:rPr>
              <a:t>?</a:t>
            </a:r>
            <a:endParaRPr lang="zh-TW" altLang="en-US" sz="3200" b="1" dirty="0">
              <a:solidFill>
                <a:srgbClr val="FF0000"/>
              </a:solidFill>
            </a:endParaRPr>
          </a:p>
        </p:txBody>
      </p:sp>
      <p:sp>
        <p:nvSpPr>
          <p:cNvPr id="18" name="向下箭號 17"/>
          <p:cNvSpPr/>
          <p:nvPr/>
        </p:nvSpPr>
        <p:spPr>
          <a:xfrm rot="10800000">
            <a:off x="5361973" y="5506027"/>
            <a:ext cx="827314" cy="39175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單箭頭接點 19"/>
          <p:cNvCxnSpPr>
            <a:stCxn id="16" idx="0"/>
            <a:endCxn id="8" idx="2"/>
          </p:cNvCxnSpPr>
          <p:nvPr/>
        </p:nvCxnSpPr>
        <p:spPr>
          <a:xfrm flipH="1" flipV="1">
            <a:off x="3858487" y="3776793"/>
            <a:ext cx="1917143" cy="115562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>
            <a:stCxn id="16" idx="0"/>
          </p:cNvCxnSpPr>
          <p:nvPr/>
        </p:nvCxnSpPr>
        <p:spPr>
          <a:xfrm flipV="1">
            <a:off x="5775630" y="3783368"/>
            <a:ext cx="1678364" cy="114905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33555" y="3362722"/>
            <a:ext cx="27551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Lucida Grande"/>
              </a:rPr>
              <a:t>A Neural Algorithm of Artistic Style</a:t>
            </a:r>
          </a:p>
          <a:p>
            <a:r>
              <a:rPr lang="en-US" altLang="zh-TW" dirty="0">
                <a:solidFill>
                  <a:srgbClr val="000000"/>
                </a:solidFill>
                <a:latin typeface="Lucida Grande"/>
              </a:rPr>
              <a:t>https://arxiv.org/abs/1508.06576</a:t>
            </a:r>
            <a:endParaRPr lang="en-US" altLang="zh-TW" i="0" dirty="0">
              <a:solidFill>
                <a:srgbClr val="000000"/>
              </a:solidFill>
              <a:effectLst/>
              <a:latin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5628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/>
      <p:bldP spid="18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6" descr="http://lgs.tw/img/xp1.png.pagespeed.ic.NzL0vritb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79519" y="1531580"/>
            <a:ext cx="2566207" cy="276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More Application: Playing Go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4066707" y="2256594"/>
            <a:ext cx="1719619" cy="124405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Network</a:t>
            </a:r>
            <a:endParaRPr lang="zh-TW" altLang="en-US" sz="2800" dirty="0"/>
          </a:p>
        </p:txBody>
      </p:sp>
      <p:sp>
        <p:nvSpPr>
          <p:cNvPr id="7" name="向右箭號 6"/>
          <p:cNvSpPr/>
          <p:nvPr/>
        </p:nvSpPr>
        <p:spPr>
          <a:xfrm>
            <a:off x="3524348" y="2598076"/>
            <a:ext cx="423081" cy="56108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向右箭號 7"/>
          <p:cNvSpPr/>
          <p:nvPr/>
        </p:nvSpPr>
        <p:spPr>
          <a:xfrm>
            <a:off x="5956294" y="2598076"/>
            <a:ext cx="423081" cy="56108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" name="群組 10"/>
          <p:cNvGrpSpPr/>
          <p:nvPr/>
        </p:nvGrpSpPr>
        <p:grpSpPr>
          <a:xfrm>
            <a:off x="6488008" y="2275124"/>
            <a:ext cx="1596788" cy="1234764"/>
            <a:chOff x="6737868" y="2183226"/>
            <a:chExt cx="1596788" cy="1234764"/>
          </a:xfrm>
        </p:grpSpPr>
        <p:sp>
          <p:nvSpPr>
            <p:cNvPr id="9" name="文字方塊 8"/>
            <p:cNvSpPr txBox="1"/>
            <p:nvPr/>
          </p:nvSpPr>
          <p:spPr>
            <a:xfrm>
              <a:off x="6824399" y="2586993"/>
              <a:ext cx="14097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(19 x 19 positions)</a:t>
              </a:r>
              <a:endParaRPr lang="zh-TW" altLang="en-US" sz="2400" dirty="0"/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6737868" y="2183226"/>
              <a:ext cx="15967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Next move</a:t>
              </a:r>
              <a:endParaRPr lang="zh-TW" altLang="en-US" sz="2400" dirty="0"/>
            </a:p>
          </p:txBody>
        </p:sp>
      </p:grpSp>
      <p:sp>
        <p:nvSpPr>
          <p:cNvPr id="13" name="文字方塊 12"/>
          <p:cNvSpPr txBox="1"/>
          <p:nvPr/>
        </p:nvSpPr>
        <p:spPr>
          <a:xfrm>
            <a:off x="1080076" y="4179098"/>
            <a:ext cx="2715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19 x 19 vector</a:t>
            </a:r>
            <a:endParaRPr lang="zh-TW" altLang="en-US" sz="2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1576137" y="4775699"/>
            <a:ext cx="1723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Black: 1</a:t>
            </a:r>
            <a:endParaRPr lang="zh-TW" altLang="en-US" sz="24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1576137" y="5224864"/>
            <a:ext cx="1723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white: -1</a:t>
            </a:r>
            <a:endParaRPr lang="zh-TW" altLang="en-US" sz="2400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1576137" y="5674029"/>
            <a:ext cx="1723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none: 0</a:t>
            </a:r>
            <a:endParaRPr lang="zh-TW" altLang="en-US" sz="2400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5895070" y="3835717"/>
            <a:ext cx="2715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19 x 19 vector</a:t>
            </a:r>
            <a:endParaRPr lang="zh-TW" altLang="en-US" sz="2400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3680602" y="4623211"/>
            <a:ext cx="4929997" cy="954107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Fully-connected feedforward network can be used</a:t>
            </a:r>
            <a:endParaRPr lang="zh-TW" altLang="en-US" sz="2800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3680603" y="5669311"/>
            <a:ext cx="4929996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But CNN performs much better.</a:t>
            </a:r>
            <a:endParaRPr lang="zh-TW" altLang="en-US" sz="2800" dirty="0"/>
          </a:p>
        </p:txBody>
      </p:sp>
      <p:sp>
        <p:nvSpPr>
          <p:cNvPr id="20" name="文字方塊 19"/>
          <p:cNvSpPr txBox="1"/>
          <p:nvPr/>
        </p:nvSpPr>
        <p:spPr>
          <a:xfrm>
            <a:off x="1322810" y="3766348"/>
            <a:ext cx="1976733" cy="83099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19 x 19 matrix (image)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00534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3" grpId="0"/>
      <p:bldP spid="14" grpId="0"/>
      <p:bldP spid="15" grpId="0"/>
      <p:bldP spid="16" grpId="0"/>
      <p:bldP spid="17" grpId="0"/>
      <p:bldP spid="18" grpId="0" animBg="1"/>
      <p:bldP spid="19" grpId="0" animBg="1"/>
      <p:bldP spid="20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More Application: Playing Go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7098" y="2834756"/>
            <a:ext cx="1469410" cy="95650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CNN</a:t>
            </a:r>
            <a:endParaRPr lang="zh-TW" altLang="en-US" sz="28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372" y="2358055"/>
            <a:ext cx="2162176" cy="196353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492" y="4459703"/>
            <a:ext cx="2190056" cy="190776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153803" y="4935330"/>
            <a:ext cx="1469410" cy="95650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CNN</a:t>
            </a:r>
            <a:endParaRPr lang="zh-TW" altLang="en-US" sz="2800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4798" y="2400474"/>
            <a:ext cx="330109" cy="1706604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2128" y="2425734"/>
            <a:ext cx="310091" cy="1689680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2128" y="4568743"/>
            <a:ext cx="310091" cy="1689680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4797" y="4582262"/>
            <a:ext cx="330109" cy="1706604"/>
          </a:xfrm>
          <a:prstGeom prst="rect">
            <a:avLst/>
          </a:prstGeom>
        </p:spPr>
      </p:pic>
      <p:sp>
        <p:nvSpPr>
          <p:cNvPr id="15" name="向右箭號 14"/>
          <p:cNvSpPr/>
          <p:nvPr/>
        </p:nvSpPr>
        <p:spPr>
          <a:xfrm>
            <a:off x="3557199" y="3065359"/>
            <a:ext cx="520700" cy="4953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向右箭號 15"/>
          <p:cNvSpPr/>
          <p:nvPr/>
        </p:nvSpPr>
        <p:spPr>
          <a:xfrm>
            <a:off x="5749168" y="3065359"/>
            <a:ext cx="520700" cy="4953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向右箭號 16"/>
          <p:cNvSpPr/>
          <p:nvPr/>
        </p:nvSpPr>
        <p:spPr>
          <a:xfrm>
            <a:off x="3524849" y="5187914"/>
            <a:ext cx="520700" cy="4953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右箭號 17"/>
          <p:cNvSpPr/>
          <p:nvPr/>
        </p:nvSpPr>
        <p:spPr>
          <a:xfrm>
            <a:off x="5768711" y="5187914"/>
            <a:ext cx="520700" cy="4953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2092363" y="1428344"/>
            <a:ext cx="2173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record of previous plays</a:t>
            </a:r>
            <a:endParaRPr lang="zh-TW" altLang="en-US" sz="24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6809837" y="2488835"/>
            <a:ext cx="2060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Target:</a:t>
            </a:r>
          </a:p>
          <a:p>
            <a:r>
              <a:rPr lang="en-US" altLang="zh-TW" sz="2800" dirty="0"/>
              <a:t>“</a:t>
            </a:r>
            <a:r>
              <a:rPr lang="zh-TW" altLang="en-US" sz="2800" dirty="0"/>
              <a:t>天元</a:t>
            </a:r>
            <a:r>
              <a:rPr lang="en-US" altLang="zh-TW" sz="2800" dirty="0"/>
              <a:t>”</a:t>
            </a:r>
            <a:r>
              <a:rPr lang="zh-TW" altLang="en-US" sz="2800" dirty="0"/>
              <a:t> </a:t>
            </a:r>
            <a:r>
              <a:rPr lang="en-US" altLang="zh-TW" sz="2800" dirty="0"/>
              <a:t>= 1</a:t>
            </a:r>
          </a:p>
          <a:p>
            <a:r>
              <a:rPr lang="en-US" altLang="zh-TW" sz="2800" dirty="0"/>
              <a:t>else = 0</a:t>
            </a:r>
            <a:endParaRPr lang="zh-TW" altLang="en-US" sz="2800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6809837" y="4743066"/>
            <a:ext cx="2060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Target:</a:t>
            </a:r>
          </a:p>
          <a:p>
            <a:r>
              <a:rPr lang="en-US" altLang="zh-TW" sz="2800" dirty="0"/>
              <a:t>“</a:t>
            </a:r>
            <a:r>
              <a:rPr lang="zh-TW" altLang="en-US" sz="2800" dirty="0"/>
              <a:t>五之 </a:t>
            </a:r>
            <a:r>
              <a:rPr lang="en-US" altLang="zh-TW" sz="2800" dirty="0"/>
              <a:t>5”</a:t>
            </a:r>
            <a:r>
              <a:rPr lang="zh-TW" altLang="en-US" sz="2800" dirty="0"/>
              <a:t> </a:t>
            </a:r>
            <a:r>
              <a:rPr lang="en-US" altLang="zh-TW" sz="2800" dirty="0"/>
              <a:t>= 1</a:t>
            </a:r>
          </a:p>
          <a:p>
            <a:r>
              <a:rPr lang="en-US" altLang="zh-TW" sz="2800" dirty="0"/>
              <a:t>else = 0</a:t>
            </a:r>
            <a:endParaRPr lang="zh-TW" altLang="en-US" sz="2800" dirty="0"/>
          </a:p>
        </p:txBody>
      </p:sp>
      <p:sp>
        <p:nvSpPr>
          <p:cNvPr id="3" name="文字方塊 2"/>
          <p:cNvSpPr txBox="1"/>
          <p:nvPr/>
        </p:nvSpPr>
        <p:spPr>
          <a:xfrm>
            <a:off x="578450" y="1678923"/>
            <a:ext cx="1846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Training:</a:t>
            </a:r>
            <a:endParaRPr lang="zh-TW" altLang="en-US" sz="2800" dirty="0"/>
          </a:p>
        </p:txBody>
      </p:sp>
      <p:grpSp>
        <p:nvGrpSpPr>
          <p:cNvPr id="33" name="群組 32"/>
          <p:cNvGrpSpPr/>
          <p:nvPr/>
        </p:nvGrpSpPr>
        <p:grpSpPr>
          <a:xfrm>
            <a:off x="4109542" y="1627152"/>
            <a:ext cx="4782668" cy="461666"/>
            <a:chOff x="4153803" y="1610963"/>
            <a:chExt cx="4782668" cy="461666"/>
          </a:xfrm>
        </p:grpSpPr>
        <p:grpSp>
          <p:nvGrpSpPr>
            <p:cNvPr id="12" name="群組 11"/>
            <p:cNvGrpSpPr/>
            <p:nvPr/>
          </p:nvGrpSpPr>
          <p:grpSpPr>
            <a:xfrm>
              <a:off x="4153803" y="1610963"/>
              <a:ext cx="4782668" cy="461666"/>
              <a:chOff x="4153803" y="1610963"/>
              <a:chExt cx="4782668" cy="461666"/>
            </a:xfrm>
          </p:grpSpPr>
          <p:sp>
            <p:nvSpPr>
              <p:cNvPr id="24" name="文字方塊 23"/>
              <p:cNvSpPr txBox="1"/>
              <p:nvPr/>
            </p:nvSpPr>
            <p:spPr>
              <a:xfrm>
                <a:off x="4153803" y="1610964"/>
                <a:ext cx="149923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2400" dirty="0"/>
                  <a:t>黑</a:t>
                </a:r>
                <a:r>
                  <a:rPr lang="en-US" altLang="zh-TW" sz="2400" dirty="0"/>
                  <a:t>:</a:t>
                </a:r>
                <a:r>
                  <a:rPr lang="zh-TW" altLang="en-US" sz="2400" dirty="0"/>
                  <a:t> </a:t>
                </a:r>
                <a:r>
                  <a:rPr lang="en-US" altLang="zh-TW" sz="2400" dirty="0"/>
                  <a:t>5</a:t>
                </a:r>
                <a:r>
                  <a:rPr lang="zh-TW" altLang="en-US" sz="2400" dirty="0"/>
                  <a:t>之五</a:t>
                </a:r>
              </a:p>
            </p:txBody>
          </p:sp>
          <p:sp>
            <p:nvSpPr>
              <p:cNvPr id="25" name="文字方塊 24"/>
              <p:cNvSpPr txBox="1"/>
              <p:nvPr/>
            </p:nvSpPr>
            <p:spPr>
              <a:xfrm>
                <a:off x="5647973" y="1610964"/>
                <a:ext cx="149923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2400" dirty="0"/>
                  <a:t>白</a:t>
                </a:r>
                <a:r>
                  <a:rPr lang="en-US" altLang="zh-TW" sz="2400" dirty="0"/>
                  <a:t>:</a:t>
                </a:r>
                <a:r>
                  <a:rPr lang="zh-TW" altLang="en-US" sz="2400" dirty="0"/>
                  <a:t> 天元</a:t>
                </a:r>
              </a:p>
            </p:txBody>
          </p:sp>
          <p:sp>
            <p:nvSpPr>
              <p:cNvPr id="26" name="文字方塊 25"/>
              <p:cNvSpPr txBox="1"/>
              <p:nvPr/>
            </p:nvSpPr>
            <p:spPr>
              <a:xfrm>
                <a:off x="7202773" y="1610963"/>
                <a:ext cx="173369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2400" dirty="0"/>
                  <a:t>黑</a:t>
                </a:r>
                <a:r>
                  <a:rPr lang="en-US" altLang="zh-TW" sz="2400" dirty="0"/>
                  <a:t>:</a:t>
                </a:r>
                <a:r>
                  <a:rPr lang="zh-TW" altLang="en-US" sz="2400" dirty="0"/>
                  <a:t> 五之</a:t>
                </a:r>
                <a:r>
                  <a:rPr lang="en-US" altLang="zh-TW" sz="2400" dirty="0"/>
                  <a:t>5 …</a:t>
                </a:r>
                <a:endParaRPr lang="zh-TW" altLang="en-US" sz="2400" dirty="0"/>
              </a:p>
            </p:txBody>
          </p:sp>
          <p:cxnSp>
            <p:nvCxnSpPr>
              <p:cNvPr id="27" name="直線單箭頭接點 26"/>
              <p:cNvCxnSpPr/>
              <p:nvPr/>
            </p:nvCxnSpPr>
            <p:spPr>
              <a:xfrm>
                <a:off x="5554582" y="1868789"/>
                <a:ext cx="284916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直線單箭頭接點 31"/>
            <p:cNvCxnSpPr/>
            <p:nvPr/>
          </p:nvCxnSpPr>
          <p:spPr>
            <a:xfrm>
              <a:off x="7004745" y="1854611"/>
              <a:ext cx="284916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937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5" grpId="0" animBg="1"/>
      <p:bldP spid="16" grpId="0" animBg="1"/>
      <p:bldP spid="17" grpId="0" animBg="1"/>
      <p:bldP spid="18" grpId="0" animBg="1"/>
      <p:bldP spid="19" grpId="0"/>
      <p:bldP spid="21" grpId="0"/>
      <p:bldP spid="22" grpId="0"/>
      <p:bldP spid="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CNN for playing Go?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Some patterns are much smaller than the whole image</a:t>
            </a:r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The same patterns appear in different regions.</a:t>
            </a:r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085" y="2336063"/>
            <a:ext cx="1306513" cy="12694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434" name="Picture 2" descr="http://e.blog.xuite.net/e/1/b/d/15813770/blog_852349/txt/33202844/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062" y="4301541"/>
            <a:ext cx="2067875" cy="206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e.blog.xuite.net/e/1/b/d/15813770/blog_852349/txt/33202844/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433" y="4301541"/>
            <a:ext cx="2067875" cy="206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875" y="4498905"/>
            <a:ext cx="596466" cy="5795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1116" y="5693658"/>
            <a:ext cx="596466" cy="5795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文字方塊 4"/>
          <p:cNvSpPr txBox="1"/>
          <p:nvPr/>
        </p:nvSpPr>
        <p:spPr>
          <a:xfrm>
            <a:off x="1378672" y="2938714"/>
            <a:ext cx="4909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Alpha Go uses 5 x 5 for first layer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6739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CNN for playing Go?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Subsampling</a:t>
            </a:r>
            <a:r>
              <a:rPr lang="zh-TW" altLang="en-US" dirty="0"/>
              <a:t> </a:t>
            </a:r>
            <a:r>
              <a:rPr lang="en-US" altLang="zh-TW" dirty="0"/>
              <a:t>the pixels will not change the object</a:t>
            </a:r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1" y="2965713"/>
            <a:ext cx="8955117" cy="36838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文字方塊 4"/>
          <p:cNvSpPr txBox="1"/>
          <p:nvPr/>
        </p:nvSpPr>
        <p:spPr>
          <a:xfrm>
            <a:off x="1243239" y="5489312"/>
            <a:ext cx="6657521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Alpha Go does not use Max Pooling ……</a:t>
            </a:r>
            <a:endParaRPr lang="zh-TW" altLang="en-US" sz="28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2260002" y="2282738"/>
            <a:ext cx="2176219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Max Pooling</a:t>
            </a:r>
            <a:endParaRPr lang="zh-TW" altLang="en-US" sz="28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48111" y="2287642"/>
            <a:ext cx="5795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solidFill>
                  <a:srgbClr val="FF0000"/>
                </a:solidFill>
              </a:rPr>
              <a:t>How to explain this???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cxnSp>
        <p:nvCxnSpPr>
          <p:cNvPr id="10" name="直線接點 9"/>
          <p:cNvCxnSpPr/>
          <p:nvPr/>
        </p:nvCxnSpPr>
        <p:spPr>
          <a:xfrm>
            <a:off x="7566129" y="3305908"/>
            <a:ext cx="132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>
            <a:off x="146154" y="3629758"/>
            <a:ext cx="69204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7489929" y="3629758"/>
            <a:ext cx="147309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146154" y="3934558"/>
            <a:ext cx="288279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>
            <a:off x="4750008" y="3944816"/>
            <a:ext cx="295571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8353425" y="3934558"/>
            <a:ext cx="60189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>
            <a:off x="146154" y="4277458"/>
            <a:ext cx="1681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/>
          <p:cNvCxnSpPr/>
          <p:nvPr/>
        </p:nvCxnSpPr>
        <p:spPr>
          <a:xfrm>
            <a:off x="4045158" y="4277458"/>
            <a:ext cx="230801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>
            <a:off x="89230" y="4610833"/>
            <a:ext cx="230801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/>
          <p:cNvCxnSpPr/>
          <p:nvPr/>
        </p:nvCxnSpPr>
        <p:spPr>
          <a:xfrm>
            <a:off x="2441991" y="4610833"/>
            <a:ext cx="644891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接點 29"/>
          <p:cNvCxnSpPr/>
          <p:nvPr/>
        </p:nvCxnSpPr>
        <p:spPr>
          <a:xfrm>
            <a:off x="2582544" y="4934683"/>
            <a:ext cx="308390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>
            <a:off x="5787512" y="4934683"/>
            <a:ext cx="136532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向右箭號 33"/>
          <p:cNvSpPr/>
          <p:nvPr/>
        </p:nvSpPr>
        <p:spPr>
          <a:xfrm>
            <a:off x="1125415" y="2282738"/>
            <a:ext cx="1026942" cy="5232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039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/>
      <p:bldP spid="3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838" y="3112751"/>
            <a:ext cx="6544847" cy="265747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294493"/>
            <a:ext cx="7886700" cy="1325563"/>
          </a:xfrm>
        </p:spPr>
        <p:txBody>
          <a:bodyPr/>
          <a:lstStyle/>
          <a:p>
            <a:r>
              <a:rPr lang="en-US" altLang="zh-TW" dirty="0"/>
              <a:t>More Application: Speech</a:t>
            </a:r>
            <a:endParaRPr lang="zh-TW" altLang="en-US" dirty="0"/>
          </a:p>
        </p:txBody>
      </p:sp>
      <p:cxnSp>
        <p:nvCxnSpPr>
          <p:cNvPr id="5" name="直線單箭頭接點 4"/>
          <p:cNvCxnSpPr/>
          <p:nvPr/>
        </p:nvCxnSpPr>
        <p:spPr>
          <a:xfrm>
            <a:off x="1390839" y="5777883"/>
            <a:ext cx="66624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直線單箭頭接點 5"/>
          <p:cNvCxnSpPr/>
          <p:nvPr/>
        </p:nvCxnSpPr>
        <p:spPr>
          <a:xfrm flipV="1">
            <a:off x="1390839" y="3100007"/>
            <a:ext cx="0" cy="26754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文字方塊 6"/>
          <p:cNvSpPr txBox="1"/>
          <p:nvPr/>
        </p:nvSpPr>
        <p:spPr>
          <a:xfrm>
            <a:off x="3587208" y="5801772"/>
            <a:ext cx="2190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Time</a:t>
            </a:r>
            <a:endParaRPr lang="zh-TW" altLang="en-US" sz="2400" dirty="0"/>
          </a:p>
        </p:txBody>
      </p:sp>
      <p:sp>
        <p:nvSpPr>
          <p:cNvPr id="8" name="文字方塊 7"/>
          <p:cNvSpPr txBox="1"/>
          <p:nvPr/>
        </p:nvSpPr>
        <p:spPr>
          <a:xfrm rot="16200000">
            <a:off x="-30245" y="4203671"/>
            <a:ext cx="2190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Frequency</a:t>
            </a:r>
            <a:endParaRPr lang="zh-TW" altLang="en-US" sz="2400" dirty="0"/>
          </a:p>
        </p:txBody>
      </p:sp>
      <p:sp>
        <p:nvSpPr>
          <p:cNvPr id="9" name="矩形 8"/>
          <p:cNvSpPr/>
          <p:nvPr/>
        </p:nvSpPr>
        <p:spPr>
          <a:xfrm>
            <a:off x="3658693" y="6114249"/>
            <a:ext cx="20799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>
                <a:solidFill>
                  <a:srgbClr val="FF0000"/>
                </a:solidFill>
              </a:rPr>
              <a:t>Spectrogram</a:t>
            </a:r>
            <a:endParaRPr lang="zh-TW" altLang="en-US" sz="2800" b="1" dirty="0">
              <a:solidFill>
                <a:srgbClr val="FF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299876" y="3102675"/>
            <a:ext cx="1510413" cy="2666326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2192982" y="2127396"/>
            <a:ext cx="1679944" cy="5828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CNN</a:t>
            </a:r>
            <a:endParaRPr lang="zh-TW" altLang="en-US" sz="2800" dirty="0"/>
          </a:p>
        </p:txBody>
      </p:sp>
      <p:cxnSp>
        <p:nvCxnSpPr>
          <p:cNvPr id="14" name="直線單箭頭接點 13"/>
          <p:cNvCxnSpPr/>
          <p:nvPr/>
        </p:nvCxnSpPr>
        <p:spPr>
          <a:xfrm flipV="1">
            <a:off x="3050920" y="1690689"/>
            <a:ext cx="0" cy="43670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>
            <a:endCxn id="13" idx="2"/>
          </p:cNvCxnSpPr>
          <p:nvPr/>
        </p:nvCxnSpPr>
        <p:spPr>
          <a:xfrm flipV="1">
            <a:off x="3032954" y="2710294"/>
            <a:ext cx="0" cy="389714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2237282" y="5697049"/>
            <a:ext cx="1591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/>
              <a:t>Image</a:t>
            </a:r>
            <a:endParaRPr lang="zh-TW" altLang="en-US" sz="2400" b="1" dirty="0"/>
          </a:p>
        </p:txBody>
      </p:sp>
      <p:sp>
        <p:nvSpPr>
          <p:cNvPr id="19" name="矩形 18"/>
          <p:cNvSpPr/>
          <p:nvPr/>
        </p:nvSpPr>
        <p:spPr>
          <a:xfrm>
            <a:off x="2354090" y="3147002"/>
            <a:ext cx="1393660" cy="83717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2350076" y="3425877"/>
            <a:ext cx="1393660" cy="83717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/>
          <p:cNvSpPr/>
          <p:nvPr/>
        </p:nvSpPr>
        <p:spPr>
          <a:xfrm>
            <a:off x="2350076" y="3705025"/>
            <a:ext cx="1393660" cy="83717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3" name="直線單箭頭接點 22"/>
          <p:cNvCxnSpPr/>
          <p:nvPr/>
        </p:nvCxnSpPr>
        <p:spPr>
          <a:xfrm>
            <a:off x="3045121" y="4686300"/>
            <a:ext cx="0" cy="55517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4572000" y="1944533"/>
            <a:ext cx="31840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The filters move in the frequency direction.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4076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6" grpId="0"/>
      <p:bldP spid="19" grpId="0" animBg="1"/>
      <p:bldP spid="20" grpId="0" animBg="1"/>
      <p:bldP spid="21" grpId="0" animBg="1"/>
      <p:bldP spid="2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More Application: Text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5" y="1957388"/>
            <a:ext cx="8277225" cy="421957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943350" y="552033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Source of image: </a:t>
            </a:r>
            <a:r>
              <a:rPr lang="zh-TW" altLang="en-US" dirty="0"/>
              <a:t>http://citeseerx.ist.psu.edu/viewdoc/download?doi=10.1.1.703.6858&amp;rep=rep1&amp;type=pdf</a:t>
            </a:r>
          </a:p>
        </p:txBody>
      </p:sp>
      <p:grpSp>
        <p:nvGrpSpPr>
          <p:cNvPr id="11" name="群組 10"/>
          <p:cNvGrpSpPr/>
          <p:nvPr/>
        </p:nvGrpSpPr>
        <p:grpSpPr>
          <a:xfrm>
            <a:off x="940253" y="3233058"/>
            <a:ext cx="1926771" cy="963385"/>
            <a:chOff x="940253" y="3233058"/>
            <a:chExt cx="1926771" cy="963385"/>
          </a:xfrm>
        </p:grpSpPr>
        <p:sp>
          <p:nvSpPr>
            <p:cNvPr id="7" name="矩形 6"/>
            <p:cNvSpPr/>
            <p:nvPr/>
          </p:nvSpPr>
          <p:spPr>
            <a:xfrm>
              <a:off x="940253" y="3233058"/>
              <a:ext cx="1926771" cy="96338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9" name="直線單箭頭接點 8"/>
            <p:cNvCxnSpPr/>
            <p:nvPr/>
          </p:nvCxnSpPr>
          <p:spPr>
            <a:xfrm>
              <a:off x="1110343" y="3430361"/>
              <a:ext cx="0" cy="63681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字方塊 9"/>
            <p:cNvSpPr txBox="1"/>
            <p:nvPr/>
          </p:nvSpPr>
          <p:spPr>
            <a:xfrm>
              <a:off x="1146403" y="3517935"/>
              <a:ext cx="342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b="1" dirty="0">
                  <a:solidFill>
                    <a:srgbClr val="FF0000"/>
                  </a:solidFill>
                </a:rPr>
                <a:t>?</a:t>
              </a:r>
              <a:endParaRPr lang="zh-TW" altLang="en-US" sz="24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442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Acknowledgment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 </a:t>
            </a:r>
            <a:r>
              <a:rPr lang="zh-TW" altLang="en-US" dirty="0"/>
              <a:t>感謝 </a:t>
            </a:r>
            <a:r>
              <a:rPr lang="en-US" altLang="zh-TW" dirty="0"/>
              <a:t>Guobiao Mo</a:t>
            </a:r>
            <a:r>
              <a:rPr lang="zh-TW" altLang="en-US" dirty="0"/>
              <a:t> 發現投影片上的打字錯誤</a:t>
            </a:r>
          </a:p>
        </p:txBody>
      </p:sp>
    </p:spTree>
    <p:extLst>
      <p:ext uri="{BB962C8B-B14F-4D97-AF65-F5344CB8AC3E}">
        <p14:creationId xmlns:p14="http://schemas.microsoft.com/office/powerpoint/2010/main" val="1887852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whole CNN</a:t>
            </a:r>
            <a:endParaRPr lang="zh-TW" altLang="en-US" dirty="0"/>
          </a:p>
        </p:txBody>
      </p:sp>
      <p:grpSp>
        <p:nvGrpSpPr>
          <p:cNvPr id="4" name="群組 3"/>
          <p:cNvGrpSpPr/>
          <p:nvPr/>
        </p:nvGrpSpPr>
        <p:grpSpPr>
          <a:xfrm>
            <a:off x="749703" y="2274347"/>
            <a:ext cx="2906568" cy="3201477"/>
            <a:chOff x="-1626455" y="3999117"/>
            <a:chExt cx="2906568" cy="3201477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 flipH="1">
              <a:off x="-1736746" y="4748962"/>
              <a:ext cx="3201477" cy="1701788"/>
            </a:xfrm>
            <a:prstGeom prst="rect">
              <a:avLst/>
            </a:prstGeom>
          </p:spPr>
        </p:pic>
        <p:sp>
          <p:nvSpPr>
            <p:cNvPr id="6" name="文字方塊 5"/>
            <p:cNvSpPr txBox="1"/>
            <p:nvPr/>
          </p:nvSpPr>
          <p:spPr>
            <a:xfrm>
              <a:off x="-1626455" y="5442856"/>
              <a:ext cx="2906568" cy="830997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Fully Connected Feedforward network</a:t>
              </a:r>
              <a:endParaRPr lang="zh-TW" altLang="en-US" sz="2400" dirty="0"/>
            </a:p>
          </p:txBody>
        </p:sp>
      </p:grpSp>
      <p:pic>
        <p:nvPicPr>
          <p:cNvPr id="12290" name="Picture 2" descr="http://s.hswstatic.com/gif/whiskers-sa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642" y="191529"/>
            <a:ext cx="1771005" cy="1204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/>
          <p:cNvSpPr txBox="1"/>
          <p:nvPr/>
        </p:nvSpPr>
        <p:spPr>
          <a:xfrm>
            <a:off x="1277455" y="1705969"/>
            <a:ext cx="204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cat dog ……</a:t>
            </a:r>
            <a:endParaRPr lang="zh-TW" altLang="en-US" sz="2400" dirty="0"/>
          </a:p>
        </p:txBody>
      </p:sp>
      <p:sp>
        <p:nvSpPr>
          <p:cNvPr id="11" name="矩形 10"/>
          <p:cNvSpPr/>
          <p:nvPr/>
        </p:nvSpPr>
        <p:spPr>
          <a:xfrm>
            <a:off x="5249923" y="1929505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5249923" y="3029517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5249923" y="4097730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5249923" y="5130982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3324218" y="6055666"/>
            <a:ext cx="1556991" cy="46166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Flatten</a:t>
            </a:r>
            <a:endParaRPr lang="zh-TW" altLang="en-US" sz="2400" dirty="0"/>
          </a:p>
        </p:txBody>
      </p:sp>
      <p:sp>
        <p:nvSpPr>
          <p:cNvPr id="12" name="向下箭號 11"/>
          <p:cNvSpPr/>
          <p:nvPr/>
        </p:nvSpPr>
        <p:spPr>
          <a:xfrm>
            <a:off x="5869620" y="1451760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下箭號 17"/>
          <p:cNvSpPr/>
          <p:nvPr/>
        </p:nvSpPr>
        <p:spPr>
          <a:xfrm>
            <a:off x="5869620" y="2562542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向下箭號 18"/>
          <p:cNvSpPr/>
          <p:nvPr/>
        </p:nvSpPr>
        <p:spPr>
          <a:xfrm>
            <a:off x="5869620" y="3654185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向下箭號 19"/>
          <p:cNvSpPr/>
          <p:nvPr/>
        </p:nvSpPr>
        <p:spPr>
          <a:xfrm>
            <a:off x="5869620" y="4689178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右彎箭號 16"/>
          <p:cNvSpPr/>
          <p:nvPr/>
        </p:nvSpPr>
        <p:spPr>
          <a:xfrm rot="10800000">
            <a:off x="4881209" y="5753402"/>
            <a:ext cx="1378857" cy="751743"/>
          </a:xfrm>
          <a:prstGeom prst="bentArrow">
            <a:avLst>
              <a:gd name="adj1" fmla="val 36585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2" name="右彎箭號 21"/>
          <p:cNvSpPr/>
          <p:nvPr/>
        </p:nvSpPr>
        <p:spPr>
          <a:xfrm rot="16200000">
            <a:off x="2154214" y="5340912"/>
            <a:ext cx="968423" cy="1238252"/>
          </a:xfrm>
          <a:prstGeom prst="bentArrow">
            <a:avLst>
              <a:gd name="adj1" fmla="val 28061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7424968" y="3414758"/>
            <a:ext cx="1690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Can repeat many times</a:t>
            </a:r>
            <a:endParaRPr lang="zh-TW" altLang="en-US" sz="2400" dirty="0"/>
          </a:p>
        </p:txBody>
      </p:sp>
      <p:sp>
        <p:nvSpPr>
          <p:cNvPr id="23" name="左大括弧 22"/>
          <p:cNvSpPr/>
          <p:nvPr/>
        </p:nvSpPr>
        <p:spPr>
          <a:xfrm flipH="1">
            <a:off x="7026249" y="1806541"/>
            <a:ext cx="334434" cy="4047433"/>
          </a:xfrm>
          <a:prstGeom prst="leftBrace">
            <a:avLst>
              <a:gd name="adj1" fmla="val 72890"/>
              <a:gd name="adj2" fmla="val 5000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644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  <p:bldP spid="13" grpId="0" animBg="1"/>
      <p:bldP spid="14" grpId="0" animBg="1"/>
      <p:bldP spid="15" grpId="0" animBg="1"/>
      <p:bldP spid="16" grpId="0" animBg="1"/>
      <p:bldP spid="12" grpId="0" animBg="1"/>
      <p:bldP spid="18" grpId="0" animBg="1"/>
      <p:bldP spid="19" grpId="0" animBg="1"/>
      <p:bldP spid="20" grpId="0" animBg="1"/>
      <p:bldP spid="17" grpId="0" animBg="1"/>
      <p:bldP spid="22" grpId="0" animBg="1"/>
      <p:bldP spid="21" grpId="0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414945" y="4419540"/>
            <a:ext cx="4173041" cy="9355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420795" y="1713451"/>
            <a:ext cx="4173041" cy="237459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whole CNN</a:t>
            </a:r>
            <a:endParaRPr lang="zh-TW" altLang="en-US" dirty="0"/>
          </a:p>
        </p:txBody>
      </p:sp>
      <p:pic>
        <p:nvPicPr>
          <p:cNvPr id="12290" name="Picture 2" descr="http://s.hswstatic.com/gif/whiskers-sa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642" y="191529"/>
            <a:ext cx="1771005" cy="1204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/>
          <p:cNvSpPr/>
          <p:nvPr/>
        </p:nvSpPr>
        <p:spPr>
          <a:xfrm>
            <a:off x="5249923" y="1929505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5249923" y="3029517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5249923" y="4097730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5249923" y="5130982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3324218" y="6055666"/>
            <a:ext cx="1556991" cy="46166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Flatten</a:t>
            </a:r>
            <a:endParaRPr lang="zh-TW" altLang="en-US" sz="2400" dirty="0"/>
          </a:p>
        </p:txBody>
      </p:sp>
      <p:sp>
        <p:nvSpPr>
          <p:cNvPr id="12" name="向下箭號 11"/>
          <p:cNvSpPr/>
          <p:nvPr/>
        </p:nvSpPr>
        <p:spPr>
          <a:xfrm>
            <a:off x="5869620" y="1451760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下箭號 17"/>
          <p:cNvSpPr/>
          <p:nvPr/>
        </p:nvSpPr>
        <p:spPr>
          <a:xfrm>
            <a:off x="5869620" y="2562542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向下箭號 18"/>
          <p:cNvSpPr/>
          <p:nvPr/>
        </p:nvSpPr>
        <p:spPr>
          <a:xfrm>
            <a:off x="5869620" y="3654185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向下箭號 19"/>
          <p:cNvSpPr/>
          <p:nvPr/>
        </p:nvSpPr>
        <p:spPr>
          <a:xfrm>
            <a:off x="5869620" y="4689178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右彎箭號 16"/>
          <p:cNvSpPr/>
          <p:nvPr/>
        </p:nvSpPr>
        <p:spPr>
          <a:xfrm rot="10800000">
            <a:off x="4881209" y="5753402"/>
            <a:ext cx="1378857" cy="751743"/>
          </a:xfrm>
          <a:prstGeom prst="bentArrow">
            <a:avLst>
              <a:gd name="adj1" fmla="val 36585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2" name="右彎箭號 21"/>
          <p:cNvSpPr/>
          <p:nvPr/>
        </p:nvSpPr>
        <p:spPr>
          <a:xfrm rot="16200000">
            <a:off x="2154214" y="5340912"/>
            <a:ext cx="968423" cy="1238252"/>
          </a:xfrm>
          <a:prstGeom prst="bentArrow">
            <a:avLst>
              <a:gd name="adj1" fmla="val 28061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7424968" y="3414758"/>
            <a:ext cx="1690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Can repeat many times</a:t>
            </a:r>
            <a:endParaRPr lang="zh-TW" altLang="en-US" sz="2400" dirty="0"/>
          </a:p>
        </p:txBody>
      </p:sp>
      <p:sp>
        <p:nvSpPr>
          <p:cNvPr id="23" name="左大括弧 22"/>
          <p:cNvSpPr/>
          <p:nvPr/>
        </p:nvSpPr>
        <p:spPr>
          <a:xfrm flipH="1">
            <a:off x="7026249" y="1806541"/>
            <a:ext cx="334434" cy="4047433"/>
          </a:xfrm>
          <a:prstGeom prst="leftBrace">
            <a:avLst>
              <a:gd name="adj1" fmla="val 72890"/>
              <a:gd name="adj2" fmla="val 5000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427898" y="1862451"/>
            <a:ext cx="430554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TW" sz="2400" dirty="0"/>
              <a:t>Some patterns are much smaller than the whole image</a:t>
            </a:r>
            <a:endParaRPr lang="zh-TW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441502" y="3232243"/>
            <a:ext cx="41659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2400" dirty="0"/>
              <a:t>The same patterns appear in different regions.</a:t>
            </a:r>
            <a:endParaRPr lang="zh-TW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465943" y="4554815"/>
            <a:ext cx="41730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2400" dirty="0"/>
              <a:t>Subsampling</a:t>
            </a:r>
            <a:r>
              <a:rPr lang="zh-TW" altLang="en-US" sz="2400" dirty="0"/>
              <a:t> </a:t>
            </a:r>
            <a:r>
              <a:rPr lang="en-US" altLang="zh-TW" sz="2400" dirty="0"/>
              <a:t>the pixels will not change the object</a:t>
            </a:r>
            <a:endParaRPr lang="zh-TW" altLang="en-US" sz="2400" dirty="0"/>
          </a:p>
        </p:txBody>
      </p:sp>
      <p:cxnSp>
        <p:nvCxnSpPr>
          <p:cNvPr id="26" name="直線單箭頭接點 25"/>
          <p:cNvCxnSpPr>
            <a:stCxn id="11" idx="1"/>
            <a:endCxn id="10" idx="3"/>
          </p:cNvCxnSpPr>
          <p:nvPr/>
        </p:nvCxnSpPr>
        <p:spPr>
          <a:xfrm flipH="1">
            <a:off x="4593836" y="2207749"/>
            <a:ext cx="656087" cy="69300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/>
          <p:cNvCxnSpPr>
            <a:stCxn id="14" idx="1"/>
            <a:endCxn id="10" idx="3"/>
          </p:cNvCxnSpPr>
          <p:nvPr/>
        </p:nvCxnSpPr>
        <p:spPr>
          <a:xfrm flipH="1" flipV="1">
            <a:off x="4593836" y="2900749"/>
            <a:ext cx="656087" cy="1475225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單箭頭接點 30"/>
          <p:cNvCxnSpPr>
            <a:stCxn id="13" idx="1"/>
            <a:endCxn id="25" idx="3"/>
          </p:cNvCxnSpPr>
          <p:nvPr/>
        </p:nvCxnSpPr>
        <p:spPr>
          <a:xfrm flipH="1">
            <a:off x="4587986" y="3307761"/>
            <a:ext cx="661937" cy="1579545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/>
          <p:cNvCxnSpPr>
            <a:stCxn id="15" idx="1"/>
            <a:endCxn id="25" idx="3"/>
          </p:cNvCxnSpPr>
          <p:nvPr/>
        </p:nvCxnSpPr>
        <p:spPr>
          <a:xfrm flipH="1" flipV="1">
            <a:off x="4587986" y="4887306"/>
            <a:ext cx="661937" cy="52192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281190" y="1388954"/>
            <a:ext cx="1581687" cy="50547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Property 1</a:t>
            </a:r>
            <a:endParaRPr lang="zh-TW" altLang="en-US" sz="2400" dirty="0"/>
          </a:p>
        </p:txBody>
      </p:sp>
      <p:sp>
        <p:nvSpPr>
          <p:cNvPr id="29" name="矩形 28"/>
          <p:cNvSpPr/>
          <p:nvPr/>
        </p:nvSpPr>
        <p:spPr>
          <a:xfrm>
            <a:off x="287518" y="2743180"/>
            <a:ext cx="1581687" cy="50547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Property 2</a:t>
            </a:r>
            <a:endParaRPr lang="zh-TW" altLang="en-US" sz="2400" dirty="0"/>
          </a:p>
        </p:txBody>
      </p:sp>
      <p:sp>
        <p:nvSpPr>
          <p:cNvPr id="35" name="矩形 34"/>
          <p:cNvSpPr/>
          <p:nvPr/>
        </p:nvSpPr>
        <p:spPr>
          <a:xfrm>
            <a:off x="287518" y="4070720"/>
            <a:ext cx="1581687" cy="50547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Property 3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92079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0" grpId="0" animBg="1"/>
      <p:bldP spid="3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whole CNN</a:t>
            </a:r>
            <a:endParaRPr lang="zh-TW" altLang="en-US" dirty="0"/>
          </a:p>
        </p:txBody>
      </p:sp>
      <p:grpSp>
        <p:nvGrpSpPr>
          <p:cNvPr id="4" name="群組 3"/>
          <p:cNvGrpSpPr/>
          <p:nvPr/>
        </p:nvGrpSpPr>
        <p:grpSpPr>
          <a:xfrm>
            <a:off x="749703" y="2274347"/>
            <a:ext cx="2906568" cy="3201477"/>
            <a:chOff x="-1626455" y="3999117"/>
            <a:chExt cx="2906568" cy="3201477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 flipH="1">
              <a:off x="-1736746" y="4748962"/>
              <a:ext cx="3201477" cy="1701788"/>
            </a:xfrm>
            <a:prstGeom prst="rect">
              <a:avLst/>
            </a:prstGeom>
          </p:spPr>
        </p:pic>
        <p:sp>
          <p:nvSpPr>
            <p:cNvPr id="6" name="文字方塊 5"/>
            <p:cNvSpPr txBox="1"/>
            <p:nvPr/>
          </p:nvSpPr>
          <p:spPr>
            <a:xfrm>
              <a:off x="-1626455" y="5442856"/>
              <a:ext cx="2906568" cy="830997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Fully Connected Feedforward network</a:t>
              </a:r>
              <a:endParaRPr lang="zh-TW" altLang="en-US" sz="2400" dirty="0"/>
            </a:p>
          </p:txBody>
        </p:sp>
      </p:grpSp>
      <p:pic>
        <p:nvPicPr>
          <p:cNvPr id="12290" name="Picture 2" descr="http://s.hswstatic.com/gif/whiskers-sa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642" y="191529"/>
            <a:ext cx="1771005" cy="1204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/>
          <p:cNvSpPr txBox="1"/>
          <p:nvPr/>
        </p:nvSpPr>
        <p:spPr>
          <a:xfrm>
            <a:off x="1277455" y="1705969"/>
            <a:ext cx="2046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cat dog ……</a:t>
            </a:r>
            <a:endParaRPr lang="zh-TW" altLang="en-US" sz="2400" dirty="0"/>
          </a:p>
        </p:txBody>
      </p:sp>
      <p:sp>
        <p:nvSpPr>
          <p:cNvPr id="11" name="矩形 10"/>
          <p:cNvSpPr/>
          <p:nvPr/>
        </p:nvSpPr>
        <p:spPr>
          <a:xfrm>
            <a:off x="5249923" y="1929505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5249923" y="3029517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5249923" y="4097730"/>
            <a:ext cx="1736724" cy="5564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Convolution</a:t>
            </a:r>
            <a:endParaRPr lang="zh-TW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5249923" y="5130982"/>
            <a:ext cx="1736724" cy="55648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Max Pooling</a:t>
            </a:r>
            <a:endParaRPr lang="zh-TW" altLang="en-US" sz="2400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3324218" y="6055666"/>
            <a:ext cx="1556991" cy="46166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Flatten</a:t>
            </a:r>
            <a:endParaRPr lang="zh-TW" altLang="en-US" sz="2400" dirty="0"/>
          </a:p>
        </p:txBody>
      </p:sp>
      <p:sp>
        <p:nvSpPr>
          <p:cNvPr id="12" name="向下箭號 11"/>
          <p:cNvSpPr/>
          <p:nvPr/>
        </p:nvSpPr>
        <p:spPr>
          <a:xfrm>
            <a:off x="5869620" y="1451760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下箭號 17"/>
          <p:cNvSpPr/>
          <p:nvPr/>
        </p:nvSpPr>
        <p:spPr>
          <a:xfrm>
            <a:off x="5869620" y="2562542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向下箭號 18"/>
          <p:cNvSpPr/>
          <p:nvPr/>
        </p:nvSpPr>
        <p:spPr>
          <a:xfrm>
            <a:off x="5869620" y="3654185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向下箭號 19"/>
          <p:cNvSpPr/>
          <p:nvPr/>
        </p:nvSpPr>
        <p:spPr>
          <a:xfrm>
            <a:off x="5869620" y="4689178"/>
            <a:ext cx="545690" cy="4418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右彎箭號 16"/>
          <p:cNvSpPr/>
          <p:nvPr/>
        </p:nvSpPr>
        <p:spPr>
          <a:xfrm rot="10800000">
            <a:off x="4881209" y="5753402"/>
            <a:ext cx="1378857" cy="751743"/>
          </a:xfrm>
          <a:prstGeom prst="bentArrow">
            <a:avLst>
              <a:gd name="adj1" fmla="val 36585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2" name="右彎箭號 21"/>
          <p:cNvSpPr/>
          <p:nvPr/>
        </p:nvSpPr>
        <p:spPr>
          <a:xfrm rot="16200000">
            <a:off x="2154214" y="5340912"/>
            <a:ext cx="968423" cy="1238252"/>
          </a:xfrm>
          <a:prstGeom prst="bentArrow">
            <a:avLst>
              <a:gd name="adj1" fmla="val 28061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7424968" y="3414758"/>
            <a:ext cx="1690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Can repeat many times</a:t>
            </a:r>
            <a:endParaRPr lang="zh-TW" altLang="en-US" sz="2400" dirty="0"/>
          </a:p>
        </p:txBody>
      </p:sp>
      <p:sp>
        <p:nvSpPr>
          <p:cNvPr id="23" name="左大括弧 22"/>
          <p:cNvSpPr/>
          <p:nvPr/>
        </p:nvSpPr>
        <p:spPr>
          <a:xfrm flipH="1">
            <a:off x="7026249" y="1806541"/>
            <a:ext cx="334434" cy="4047433"/>
          </a:xfrm>
          <a:prstGeom prst="leftBrace">
            <a:avLst>
              <a:gd name="adj1" fmla="val 72890"/>
              <a:gd name="adj2" fmla="val 5000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3"/>
          <p:cNvSpPr/>
          <p:nvPr/>
        </p:nvSpPr>
        <p:spPr>
          <a:xfrm>
            <a:off x="5169420" y="1864286"/>
            <a:ext cx="1856830" cy="69651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/>
          <p:cNvSpPr/>
          <p:nvPr/>
        </p:nvSpPr>
        <p:spPr>
          <a:xfrm>
            <a:off x="5189870" y="4028284"/>
            <a:ext cx="1856830" cy="69651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532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CNN – Convolution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/>
          </p:nvPr>
        </p:nvGraphicFramePr>
        <p:xfrm>
          <a:off x="985111" y="2399062"/>
          <a:ext cx="287397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8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1248583" y="5388970"/>
            <a:ext cx="234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6 x 6 image</a:t>
            </a:r>
            <a:endParaRPr lang="zh-TW" altLang="en-US" sz="240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/>
          </p:nvPr>
        </p:nvGraphicFramePr>
        <p:xfrm>
          <a:off x="5259953" y="2068862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字方塊 6"/>
          <p:cNvSpPr txBox="1"/>
          <p:nvPr/>
        </p:nvSpPr>
        <p:spPr>
          <a:xfrm>
            <a:off x="6791447" y="2421240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1</a:t>
            </a:r>
            <a:endParaRPr lang="zh-TW" altLang="en-US" sz="2400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/>
          </p:nvPr>
        </p:nvGraphicFramePr>
        <p:xfrm>
          <a:off x="5259953" y="3693600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" name="文字方塊 8"/>
          <p:cNvSpPr txBox="1"/>
          <p:nvPr/>
        </p:nvSpPr>
        <p:spPr>
          <a:xfrm>
            <a:off x="6791447" y="4032874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2</a:t>
            </a:r>
            <a:endParaRPr lang="zh-TW" altLang="en-US" sz="2400" dirty="0"/>
          </a:p>
        </p:txBody>
      </p:sp>
      <p:sp>
        <p:nvSpPr>
          <p:cNvPr id="10" name="文字方塊 9"/>
          <p:cNvSpPr txBox="1"/>
          <p:nvPr/>
        </p:nvSpPr>
        <p:spPr>
          <a:xfrm rot="5400000">
            <a:off x="5830067" y="5234841"/>
            <a:ext cx="708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/>
              <a:t>……</a:t>
            </a:r>
            <a:endParaRPr lang="zh-TW" altLang="en-US" sz="2800" b="1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5213996" y="1005108"/>
            <a:ext cx="35553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FF0000"/>
                </a:solidFill>
              </a:rPr>
              <a:t>Those are the network parameters to be learned.</a:t>
            </a:r>
            <a:endParaRPr lang="zh-TW" altLang="en-US" sz="2400" b="1" dirty="0">
              <a:solidFill>
                <a:srgbClr val="FF0000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7002037" y="2879557"/>
            <a:ext cx="1026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Matrix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7002037" y="4449636"/>
            <a:ext cx="1026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</a:rPr>
              <a:t>Matrix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5213996" y="5850635"/>
            <a:ext cx="35553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Each filter detects a small pattern (3 x 3). 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3678266" y="6013393"/>
            <a:ext cx="1581687" cy="50547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Property 1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8968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  <p:bldP spid="11" grpId="0"/>
      <p:bldP spid="3" grpId="0"/>
      <p:bldP spid="12" grpId="0"/>
      <p:bldP spid="13" grpId="0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CNN – Convolution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</p:nvPr>
        </p:nvGraphicFramePr>
        <p:xfrm>
          <a:off x="985111" y="2399062"/>
          <a:ext cx="287397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8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89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rgbClr val="0000FF"/>
                          </a:solidFill>
                        </a:rPr>
                        <a:t>1</a:t>
                      </a:r>
                      <a:endParaRPr lang="zh-TW" altLang="en-US" sz="2400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0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1248583" y="5388970"/>
            <a:ext cx="234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6 x 6 image</a:t>
            </a:r>
            <a:endParaRPr lang="zh-TW" altLang="en-US" sz="240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/>
          </p:nvPr>
        </p:nvGraphicFramePr>
        <p:xfrm>
          <a:off x="5563892" y="478405"/>
          <a:ext cx="162215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-1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</a:t>
                      </a:r>
                      <a:endParaRPr lang="zh-TW" altLang="en-US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字方塊 6"/>
          <p:cNvSpPr txBox="1"/>
          <p:nvPr/>
        </p:nvSpPr>
        <p:spPr>
          <a:xfrm>
            <a:off x="7186046" y="933372"/>
            <a:ext cx="144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Filter 1</a:t>
            </a:r>
            <a:endParaRPr lang="zh-TW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985111" y="2399062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4722062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3</a:t>
            </a:r>
            <a:endParaRPr lang="zh-TW" altLang="en-US" sz="2400" dirty="0"/>
          </a:p>
        </p:txBody>
      </p:sp>
      <p:sp>
        <p:nvSpPr>
          <p:cNvPr id="13" name="橢圓 12"/>
          <p:cNvSpPr/>
          <p:nvPr/>
        </p:nvSpPr>
        <p:spPr>
          <a:xfrm>
            <a:off x="5563891" y="2787983"/>
            <a:ext cx="720000" cy="7200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-1</a:t>
            </a:r>
            <a:endParaRPr lang="zh-TW" altLang="en-US" sz="2400" dirty="0"/>
          </a:p>
        </p:txBody>
      </p:sp>
      <p:sp>
        <p:nvSpPr>
          <p:cNvPr id="28" name="矩形 27"/>
          <p:cNvSpPr/>
          <p:nvPr/>
        </p:nvSpPr>
        <p:spPr>
          <a:xfrm>
            <a:off x="1484714" y="2399062"/>
            <a:ext cx="1417126" cy="13825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/>
          <p:cNvSpPr/>
          <p:nvPr/>
        </p:nvSpPr>
        <p:spPr>
          <a:xfrm>
            <a:off x="1167364" y="1732534"/>
            <a:ext cx="12071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s</a:t>
            </a:r>
            <a:r>
              <a:rPr lang="zh-TW" altLang="en-US" sz="2400" dirty="0"/>
              <a:t>tride</a:t>
            </a:r>
            <a:r>
              <a:rPr lang="en-US" altLang="zh-TW" sz="2400" dirty="0"/>
              <a:t>=1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09696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2" grpId="0" animBg="1"/>
      <p:bldP spid="13" grpId="0" animBg="1"/>
      <p:bldP spid="28" grpId="0" animBg="1"/>
      <p:bldP spid="34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3470</TotalTime>
  <Words>2957</Words>
  <Application>Microsoft Office PowerPoint</Application>
  <PresentationFormat>如螢幕大小 (4:3)</PresentationFormat>
  <Paragraphs>1228</Paragraphs>
  <Slides>49</Slides>
  <Notes>5</Notes>
  <HiddenSlides>0</HiddenSlides>
  <MMClips>0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49</vt:i4>
      </vt:variant>
    </vt:vector>
  </HeadingPairs>
  <TitlesOfParts>
    <vt:vector size="59" baseType="lpstr">
      <vt:lpstr>Lucida Grande</vt:lpstr>
      <vt:lpstr>Roboto</vt:lpstr>
      <vt:lpstr>新細明體</vt:lpstr>
      <vt:lpstr>Arial</vt:lpstr>
      <vt:lpstr>Calibri</vt:lpstr>
      <vt:lpstr>Calibri Light</vt:lpstr>
      <vt:lpstr>Cambria Math</vt:lpstr>
      <vt:lpstr>Wingdings</vt:lpstr>
      <vt:lpstr>Office 佈景主題</vt:lpstr>
      <vt:lpstr>方程式</vt:lpstr>
      <vt:lpstr>Convolutional  Neural Network</vt:lpstr>
      <vt:lpstr>Why CNN for Image</vt:lpstr>
      <vt:lpstr>Why CNN for Image</vt:lpstr>
      <vt:lpstr>Why CNN for Image</vt:lpstr>
      <vt:lpstr>The whole CNN</vt:lpstr>
      <vt:lpstr>The whole CNN</vt:lpstr>
      <vt:lpstr>The whole CNN</vt:lpstr>
      <vt:lpstr>CNN – Convolution</vt:lpstr>
      <vt:lpstr>CNN – Convolution</vt:lpstr>
      <vt:lpstr>CNN – Convolution</vt:lpstr>
      <vt:lpstr>CNN – Convolution</vt:lpstr>
      <vt:lpstr>CNN – Convolution</vt:lpstr>
      <vt:lpstr>CNN – Colorful image</vt:lpstr>
      <vt:lpstr>PowerPoint 簡報</vt:lpstr>
      <vt:lpstr>PowerPoint 簡報</vt:lpstr>
      <vt:lpstr>PowerPoint 簡報</vt:lpstr>
      <vt:lpstr>The whole CNN</vt:lpstr>
      <vt:lpstr>CNN – Max Pooling</vt:lpstr>
      <vt:lpstr>CNN – Max Pooling</vt:lpstr>
      <vt:lpstr>The whole CNN</vt:lpstr>
      <vt:lpstr>The whole CNN</vt:lpstr>
      <vt:lpstr>Flatten</vt:lpstr>
      <vt:lpstr>PowerPoint 簡報</vt:lpstr>
      <vt:lpstr>PowerPoint 簡報</vt:lpstr>
      <vt:lpstr>PowerPoint 簡報</vt:lpstr>
      <vt:lpstr>Live Demo</vt:lpstr>
      <vt:lpstr>What does machine learn?</vt:lpstr>
      <vt:lpstr>First Convolution Layer</vt:lpstr>
      <vt:lpstr>How about higher layers?</vt:lpstr>
      <vt:lpstr>PowerPoint 簡報</vt:lpstr>
      <vt:lpstr>PowerPoint 簡報</vt:lpstr>
      <vt:lpstr>PowerPoint 簡報</vt:lpstr>
      <vt:lpstr>PowerPoint 簡報</vt:lpstr>
      <vt:lpstr>What does CNN learn?</vt:lpstr>
      <vt:lpstr>PowerPoint 簡報</vt:lpstr>
      <vt:lpstr>PowerPoint 簡報</vt:lpstr>
      <vt:lpstr>PowerPoint 簡報</vt:lpstr>
      <vt:lpstr>Deep Dream</vt:lpstr>
      <vt:lpstr>Deep Dream</vt:lpstr>
      <vt:lpstr>Deep Style</vt:lpstr>
      <vt:lpstr>Deep Style</vt:lpstr>
      <vt:lpstr>Deep Style</vt:lpstr>
      <vt:lpstr>More Application: Playing Go</vt:lpstr>
      <vt:lpstr>More Application: Playing Go</vt:lpstr>
      <vt:lpstr>Why CNN for playing Go?</vt:lpstr>
      <vt:lpstr>Why CNN for playing Go?</vt:lpstr>
      <vt:lpstr>More Application: Speech</vt:lpstr>
      <vt:lpstr>More Application: Text</vt:lpstr>
      <vt:lpstr>Acknowledgment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Hung-yi Lee</dc:creator>
  <cp:lastModifiedBy>Hung-yi Lee</cp:lastModifiedBy>
  <cp:revision>66</cp:revision>
  <dcterms:created xsi:type="dcterms:W3CDTF">2016-10-25T03:11:16Z</dcterms:created>
  <dcterms:modified xsi:type="dcterms:W3CDTF">2017-04-06T04:15:03Z</dcterms:modified>
</cp:coreProperties>
</file>